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8" r:id="rId1"/>
  </p:sldMasterIdLst>
  <p:sldIdLst>
    <p:sldId id="256" r:id="rId2"/>
    <p:sldId id="276" r:id="rId3"/>
    <p:sldId id="293" r:id="rId4"/>
    <p:sldId id="281" r:id="rId5"/>
    <p:sldId id="282" r:id="rId6"/>
    <p:sldId id="290" r:id="rId7"/>
    <p:sldId id="294" r:id="rId8"/>
    <p:sldId id="283" r:id="rId9"/>
    <p:sldId id="300" r:id="rId10"/>
    <p:sldId id="296" r:id="rId11"/>
    <p:sldId id="287" r:id="rId12"/>
    <p:sldId id="297" r:id="rId13"/>
    <p:sldId id="284" r:id="rId14"/>
    <p:sldId id="302" r:id="rId15"/>
    <p:sldId id="292" r:id="rId16"/>
    <p:sldId id="291" r:id="rId17"/>
    <p:sldId id="285" r:id="rId18"/>
    <p:sldId id="301" r:id="rId19"/>
    <p:sldId id="259" r:id="rId20"/>
    <p:sldId id="273" r:id="rId21"/>
    <p:sldId id="275" r:id="rId22"/>
    <p:sldId id="308" r:id="rId23"/>
    <p:sldId id="272" r:id="rId24"/>
    <p:sldId id="303" r:id="rId25"/>
    <p:sldId id="299" r:id="rId26"/>
    <p:sldId id="306" r:id="rId27"/>
    <p:sldId id="27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52"/>
    <p:restoredTop sz="95781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2-18T23:56:32.379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2729 424 24575,'-80'-13'0,"39"6"0,-53-12 0,55 11 0,4 2 0,0 3 0,-2 2 0,-2 1 0,-2 0 0,1 0 0,5 0 0,-3 0 0,0 0 0,-3 0 0,0 0 0,3 0 0,5 0 0,6 0 0,3 0 0,4 0 0,0 0 0,-2 0 0,-3 0 0,-3 0 0,-2 1 0,-1 2 0,-5 3 0,-5 3 0,-1 0 0,-4 1 0,2-2 0,4-1 0,3 1 0,4-1 0,0 4 0,-2 0 0,-2 3 0,-6 1 0,-2-1 0,-1 3 0,-3 1 0,-5 2 0,-5 3 0,-2 0 0,-1 0 0,3-1 0,4-4 0,8-1 0,7-3 0,6-1 0,4-1 0,3-3 0,1 0 0,3-3 0,2 0 0,2 0 0,2 0 0,-2 2 0,-1 1 0,1 0 0,1 0 0,5-2 0,3-3 0,4-2 0,2-4 0,2-4 0,-2-1 0,-2 1 0,-3 2 0,-4 5 0,-4 5 0,-4 6 0,-3 6 0,0 2 0,2-2 0,2 3 0,1 7 0,-2 14 0,-2 15 0,-1 11 0,2 8 0,3-5 0,3-11 0,5-8 0,4-8 0,5-3 0,2-3 0,0-4 0,0-1 0,0-2 0,0 2 0,0 2 0,0 11 0,0 16 0,0 22 0,0-33 0,0 1 0,0 2 0,0-1 0,0 44 0,0-23 0,0-24 0,0-15 0,0-6 0,0 5 0,0 6 0,0 4 0,0-3 0,0-5 0,0-8 0,0-2 0,0 4 0,2 5 0,1 6 0,0-5 0,-1-7 0,-2-9 0,0 3 0,0 14 0,-2 6 0,0 20 0,-5 18 0,1-32 0,0 3 0,-3 9 0,1 2 0,-2 2 0,0 0 0,2-1 0,1-1 0,1-4 0,2-1 0,1-4 0,2-1 0,0-3 0,0 1 0,1 0 0,0-1 0,0 31 0,1-20 0,3-16 0,5-14 0,4 4 0,3 2 0,2 2 0,14 15 0,18 15 0,-16-29 0,3 1 0,4 2 0,3-2 0,-2-3 0,1-3 0,-1-4 0,2-1 0,1-3 0,2-1 0,4-1 0,2-1 0,6 2 0,2 0 0,4 0 0,1 0 0,-1-1 0,0 0 0,-3-1 0,-2 0 0,-3 0 0,-2 1 0,-4 1 0,-2 1 0,-1 1 0,-1 2 0,-2 1 0,-1 1 0,-3-1 0,-3 1 0,27 26 0,-12-5 0,-5-5 0,6-4 0,9-4 0,12-3 0,7-3 0,4-4 0,3-3 0,-3 1 0,9 6 0,-40-14 0,3 0 0,11 0 0,5-3 0,13-4 0,3-5 0,-5-7 0,-5-5 0,-16-2 0,-6-2 0,14-7 0,-45 7 0,-4 10 0,8 0 0,9 1 0,10-1 0,6-1 0,8-1 0,5 0 0,7 0 0,7 0 0,5 0 0,6 0 0,4 0 0,-48 0 0,0 0 0,46 0 0,-10 0 0,-12 0 0,-11 0 0,-4 0 0,-1 0 0,1 0 0,6 0 0,12 0 0,11 0 0,8 0 0,-1 0 0,-7 0 0,-10 0 0,-6-3 0,6-4 0,16-5 0,-38 5 0,2-1 0,5 2 0,1 0 0,1 3 0,0 0 0,-2-1 0,0 0 0,-1-2 0,1-2 0,0-3 0,0-3 0,0-3 0,-1-3 0,-1 1 0,0-2 0,-2-1 0,0 0 0,0 0 0,0 0 0,-1-3 0,-1 0 0,2-3 0,-1-1 0,-3-1 0,-2-2 0,-1 1 0,-2-2 0,2-3 0,0-2 0,-1-1 0,-1-2 0,3-2 0,0 0 0,0-1 0,-1 2 0,-7 5 0,-1 2 0,31-27 0,-15 6 0,-9-1 0,-3-10 0,-4-6 0,-9-3 0,-5 0 0,-9-3 0,-5-4 0,-5-1 0,-6 2 0,-2 3 0,-3 2 0,0 2 0,-1 0 0,-3 7 0,-3 5 0,-4 5 0,-2 7 0,1 0 0,-1 2 0,1 2 0,0 5 0,0 4 0,-1 3 0,-5 0 0,-1-4 0,-5-7 0,0-7 0,-2-3 0,1-6 0,1-1 0,3 0 0,3-1 0,3 2 0,2 4 0,1 3 0,3 3 0,2 3 0,3-2 0,1-1 0,3-2 0,0-2 0,0-3 0,0-4 0,-2-2 0,-1-4 0,-2-2 0,0 0 0,0-4 0,-3-1 0,-2-3 0,-3-10 0,5 39 0,1-2 0,-1-2 0,-1-1 0,-1 2 0,0 0 0,-8-41 0,-1 15 0,3 13 0,0 4 0,-1 4 0,-2 3 0,-1 0 0,0 5 0,1 2 0,-3 1 0,-1-4 0,-4-5 0,-1 2 0,-2 2 0,0 10 0,1 9 0,1 5 0,-1 4 0,-2 2 0,-6-4 0,-8 0 0,-11-4 0,3 4 0,-3 1 0,-2 3 0,0 1 0,-6 2 0,8 4 0,8 4 0,1 4 0,0-1 0,-6 1 0,-5-1 0,-10 1 0,-6 3 0,-6 1 0,-4 1 0,1 2 0,-5 0 0,-4 0 0,-7 3 0,45-1 0,0 1 0,-1 1 0,0 1 0,0 1 0,0-1 0,0 1 0,0-1 0,3 0 0,2-1 0,-45 4 0,8-1 0,11-1 0,4 4 0,3 0 0,0 1 0,0 1 0,-1-2 0,-1-1 0,-1-1 0,-1-1 0,2 2 0,5 1 0,6 1 0,5 0 0,8-2 0,5-1 0,8-2 0,5-2 0,3-1 0,2 0 0,0-1 0,0 0 0,-4-1 0,-4 1 0,-5 2 0,-7 4 0,-5 1 0,-4-1 0,-3-1 0,0 1 0,3 2 0,5 2 0,8 0 0,9-3 0,7-5 0,4-2 0,1-1 0,-3 1 0,-3 0 0,-1 0 0,-1 1 0,1 0 0,1-1 0,1 2 0,2-2 0,2 1 0,-1 1 0,-2 0 0,-3 1 0,-6 1 0,-1-1 0,1 0 0,4-1 0,7-1 0,4-1 0,6-1 0,2 1 0,1 0 0,-1 0 0,-2 0 0,-2 0 0,-3 1 0,-2-1 0,0-1 0,2 2 0,3-1 0,3 0 0,3-2 0,0 0 0,-2 2 0,0 0 0,0 0 0,1 0 0,2-2 0,2 0 0,2 1 0,0 3 0,2 3-1696,0 13 0,0-12 0,0 7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858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38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2789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59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8446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71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2303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3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464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081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49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22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148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838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02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6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14597-B106-A14A-861B-1624D91BD653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9098F79-3C68-D74A-A982-1FE6AF4629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2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  <p:sldLayoutId id="2147484274" r:id="rId6"/>
    <p:sldLayoutId id="2147484275" r:id="rId7"/>
    <p:sldLayoutId id="2147484276" r:id="rId8"/>
    <p:sldLayoutId id="2147484277" r:id="rId9"/>
    <p:sldLayoutId id="2147484278" r:id="rId10"/>
    <p:sldLayoutId id="2147484279" r:id="rId11"/>
    <p:sldLayoutId id="2147484280" r:id="rId12"/>
    <p:sldLayoutId id="2147484281" r:id="rId13"/>
    <p:sldLayoutId id="2147484282" r:id="rId14"/>
    <p:sldLayoutId id="2147484283" r:id="rId15"/>
    <p:sldLayoutId id="21474842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kitten sleeping on a rug">
            <a:extLst>
              <a:ext uri="{FF2B5EF4-FFF2-40B4-BE49-F238E27FC236}">
                <a16:creationId xmlns:a16="http://schemas.microsoft.com/office/drawing/2014/main" id="{ADF9C2CE-3743-C0B8-F573-68517458A6B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977" r="29512" b="-2"/>
          <a:stretch>
            <a:fillRect/>
          </a:stretch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03D1430-6AC9-EC2D-2B74-353896583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0563" y="1678665"/>
            <a:ext cx="4431094" cy="237216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Sleep Hygiene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EFAED5-82D9-EB25-74EB-27CA34D915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3893440" cy="10968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Sarah-Anne Schumann MD MPH</a:t>
            </a:r>
          </a:p>
          <a:p>
            <a:pPr>
              <a:lnSpc>
                <a:spcPct val="90000"/>
              </a:lnSpc>
            </a:pPr>
            <a:r>
              <a:rPr lang="en-US" dirty="0" err="1"/>
              <a:t>sa.mettamd@gmail.com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Fresh Rx March 2026</a:t>
            </a:r>
          </a:p>
        </p:txBody>
      </p:sp>
    </p:spTree>
    <p:extLst>
      <p:ext uri="{BB962C8B-B14F-4D97-AF65-F5344CB8AC3E}">
        <p14:creationId xmlns:p14="http://schemas.microsoft.com/office/powerpoint/2010/main" val="306295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B58DC-A801-A232-D423-B6E00F074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Sleep Hygiene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6FEEF-9348-FAA9-89C2-C1F351688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are some things you can do to sleep better?</a:t>
            </a:r>
          </a:p>
        </p:txBody>
      </p:sp>
    </p:spTree>
    <p:extLst>
      <p:ext uri="{BB962C8B-B14F-4D97-AF65-F5344CB8AC3E}">
        <p14:creationId xmlns:p14="http://schemas.microsoft.com/office/powerpoint/2010/main" val="643801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6F209-4050-DE2C-3E6A-50A88259F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Sleep Hygiene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07E5D-CC1C-8656-BC32-DAB6BFD2DCF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1800" dirty="0"/>
              <a:t>Go to bed and get up at the same time (bedtime alarm) </a:t>
            </a:r>
          </a:p>
          <a:p>
            <a:pPr lvl="1"/>
            <a:r>
              <a:rPr lang="en-US" sz="1800" dirty="0"/>
              <a:t>Quiet, dark, cool bedroom</a:t>
            </a:r>
          </a:p>
          <a:p>
            <a:pPr lvl="1"/>
            <a:r>
              <a:rPr lang="en-US" sz="1800" dirty="0"/>
              <a:t>Avoid eating before bed </a:t>
            </a:r>
          </a:p>
          <a:p>
            <a:pPr lvl="1"/>
            <a:r>
              <a:rPr lang="en-US" sz="1800" dirty="0"/>
              <a:t>Go to bed only when tired</a:t>
            </a:r>
          </a:p>
          <a:p>
            <a:pPr lvl="1"/>
            <a:r>
              <a:rPr lang="en-US" sz="1800" dirty="0"/>
              <a:t>No screen time or eating in bed</a:t>
            </a:r>
          </a:p>
          <a:p>
            <a:pPr lvl="1"/>
            <a:r>
              <a:rPr lang="en-US" sz="1800" dirty="0"/>
              <a:t>If you can’t fall asleep after 15-20 minutes, leave room and only return when tired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3F4AE3-590D-B165-E4C5-F4A6D326899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Exercise (not just before bedtime)</a:t>
            </a:r>
          </a:p>
          <a:p>
            <a:r>
              <a:rPr lang="en-US" dirty="0"/>
              <a:t>Avoid caffeine after noon</a:t>
            </a:r>
          </a:p>
          <a:p>
            <a:r>
              <a:rPr lang="en-US" dirty="0"/>
              <a:t>Avoid alcohol before bed</a:t>
            </a:r>
          </a:p>
          <a:p>
            <a:r>
              <a:rPr lang="en-US" dirty="0"/>
              <a:t>Don’t nap after 3pm</a:t>
            </a:r>
          </a:p>
          <a:p>
            <a:r>
              <a:rPr lang="en-US" dirty="0"/>
              <a:t>Relaxing bedtime routine</a:t>
            </a:r>
          </a:p>
          <a:p>
            <a:r>
              <a:rPr lang="en-US" dirty="0"/>
              <a:t>Warm bath/shower </a:t>
            </a:r>
          </a:p>
          <a:p>
            <a:r>
              <a:rPr lang="en-US" dirty="0"/>
              <a:t>Sunshine exposure at least 30 minutes daily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31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4FF7888-2A2D-8006-74A6-C14A54664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Insomnia?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AADE1D-B62C-749B-A81A-B2EB3C0CAB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Most common sleep problem </a:t>
            </a:r>
          </a:p>
          <a:p>
            <a:r>
              <a:rPr lang="en-US" sz="3200" dirty="0"/>
              <a:t>More common in women than men </a:t>
            </a:r>
          </a:p>
          <a:p>
            <a:r>
              <a:rPr lang="en-US" sz="3200" dirty="0"/>
              <a:t>When you can’t sleep well even when you spend 7-9 hours in bed</a:t>
            </a:r>
          </a:p>
          <a:p>
            <a:r>
              <a:rPr lang="en-US" sz="3200" dirty="0"/>
              <a:t>Can be a problem falling asleep or staying asleep or waking up too early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478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39A47-E145-00E0-CC73-714E5B28F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Insomnia Treatment: CBT-I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199A19-F726-F90F-1273-716AD131F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Best first choice treatment for insomnia (better than medicine)</a:t>
            </a:r>
          </a:p>
          <a:p>
            <a:r>
              <a:rPr lang="en-US" dirty="0"/>
              <a:t>Identify negative attitudes/beliefs that interfere with sleep and replace with positive thoughts</a:t>
            </a:r>
          </a:p>
          <a:p>
            <a:r>
              <a:rPr lang="en-US" dirty="0"/>
              <a:t>Reinforce helpful sleep habits and discourages unhelpful behaviors</a:t>
            </a:r>
          </a:p>
          <a:p>
            <a:pPr lvl="1"/>
            <a:r>
              <a:rPr lang="en-US" dirty="0"/>
              <a:t>Sleep hygiene </a:t>
            </a:r>
          </a:p>
          <a:p>
            <a:pPr lvl="1"/>
            <a:r>
              <a:rPr lang="en-US" dirty="0"/>
              <a:t>Can include sleep restriction technique</a:t>
            </a:r>
          </a:p>
          <a:p>
            <a:r>
              <a:rPr lang="en-US" dirty="0"/>
              <a:t>6-8 weekly sessions individual or group—based (National Sleep Foundation)</a:t>
            </a:r>
          </a:p>
          <a:p>
            <a:r>
              <a:rPr lang="en-US" dirty="0"/>
              <a:t>Free app CBT-I Coach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687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7CEC1-7439-C7B7-7CF0-ACC3F920A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Sleep Apnea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542BB-F963-8462-06E2-C2688A0DE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Sleep disorder when people stop breathing during sleep, blocked airway</a:t>
            </a:r>
          </a:p>
          <a:p>
            <a:r>
              <a:rPr lang="en-US" dirty="0"/>
              <a:t>Symptoms: </a:t>
            </a:r>
          </a:p>
          <a:p>
            <a:pPr lvl="1"/>
            <a:r>
              <a:rPr lang="en-US" dirty="0"/>
              <a:t>Night-time: loud snoring, stop breathing during sleep, wake up frequently</a:t>
            </a:r>
          </a:p>
          <a:p>
            <a:pPr lvl="1"/>
            <a:r>
              <a:rPr lang="en-US" dirty="0"/>
              <a:t>Day-time: headache, tired, feeling grumpy, hard to concentrate</a:t>
            </a:r>
          </a:p>
          <a:p>
            <a:r>
              <a:rPr lang="en-US" dirty="0"/>
              <a:t>Who is at risk? </a:t>
            </a:r>
          </a:p>
          <a:p>
            <a:pPr lvl="1"/>
            <a:r>
              <a:rPr lang="en-US" dirty="0"/>
              <a:t>Family history, heart disease, large tonsils, obesity, more common in men than women</a:t>
            </a:r>
          </a:p>
          <a:p>
            <a:r>
              <a:rPr lang="en-US" dirty="0"/>
              <a:t>Complications: atrial fibrillation, high blood pressure, heart failure, harder to control blood sugar</a:t>
            </a:r>
          </a:p>
          <a:p>
            <a:r>
              <a:rPr lang="en-US" dirty="0"/>
              <a:t>Treatment: weight loss, stop smoking, oral appliances, CPAP, surgery</a:t>
            </a:r>
          </a:p>
          <a:p>
            <a:r>
              <a:rPr lang="en-US" dirty="0"/>
              <a:t>Talk to your PCP if you think you might have sleep apnea (sleep study needed)</a:t>
            </a:r>
          </a:p>
        </p:txBody>
      </p:sp>
    </p:spTree>
    <p:extLst>
      <p:ext uri="{BB962C8B-B14F-4D97-AF65-F5344CB8AC3E}">
        <p14:creationId xmlns:p14="http://schemas.microsoft.com/office/powerpoint/2010/main" val="13593609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61732-9D53-9CA8-93E4-97A424294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Supplements for sleep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9FA92-B192-E652-2C87-3FB6450346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Lemon verbena helped with insomnia in some trials</a:t>
            </a:r>
          </a:p>
          <a:p>
            <a:r>
              <a:rPr lang="en-US" dirty="0"/>
              <a:t>Chamomile can improve sleep quality</a:t>
            </a:r>
          </a:p>
          <a:p>
            <a:r>
              <a:rPr lang="en-US" dirty="0"/>
              <a:t>Vitamin D can improve sleep quality and duration</a:t>
            </a:r>
          </a:p>
          <a:p>
            <a:r>
              <a:rPr lang="en-US" dirty="0"/>
              <a:t>Lavender scent; small effect</a:t>
            </a:r>
          </a:p>
          <a:p>
            <a:r>
              <a:rPr lang="en-US" dirty="0"/>
              <a:t>Talk to your PCP!! Supplements can interfere with medicines and aren’t regulated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CD3937-58CC-E80E-7D1F-379DADA351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160589"/>
            <a:ext cx="4707618" cy="325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38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35D2-A09E-B9DA-A00B-BA7C2A2BF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Prescription sleep medications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676B4-D1B3-4829-F757-8FC4C54280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Mostly help to fall asleep faster</a:t>
            </a:r>
          </a:p>
          <a:p>
            <a:r>
              <a:rPr lang="en-US" dirty="0"/>
              <a:t>Quality of sleep isn’t as good as natural sleep</a:t>
            </a:r>
          </a:p>
          <a:p>
            <a:r>
              <a:rPr lang="en-US" dirty="0"/>
              <a:t>side effects: memory loss, next day feeling tired, slow reaction times</a:t>
            </a:r>
          </a:p>
          <a:p>
            <a:r>
              <a:rPr lang="en-US" dirty="0"/>
              <a:t>Many are addictive</a:t>
            </a:r>
          </a:p>
          <a:p>
            <a:r>
              <a:rPr lang="en-US" dirty="0"/>
              <a:t>Some can cause insomnia when you stop taking them</a:t>
            </a:r>
          </a:p>
          <a:p>
            <a:r>
              <a:rPr lang="en-US" dirty="0"/>
              <a:t>Association with falls at night, infection, cancer, fatal car crashes, heart attack, stroke, premature death</a:t>
            </a:r>
          </a:p>
          <a:p>
            <a:r>
              <a:rPr lang="en-US" dirty="0"/>
              <a:t>***Talk with your PCP about medicines as sometimes they are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1593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75998-E0DC-6A0A-4A99-813E3498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Napping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5399F-B941-3389-0ECE-E2A3D4CC86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Short naps 15-30 minutes fine if very sleepy</a:t>
            </a:r>
          </a:p>
          <a:p>
            <a:r>
              <a:rPr lang="en-US" dirty="0"/>
              <a:t>Best time to nap is 7-9 hours after morning wake up time (mid-afternoon)</a:t>
            </a:r>
          </a:p>
          <a:p>
            <a:r>
              <a:rPr lang="en-US" dirty="0"/>
              <a:t>Nap at same time each day if possible </a:t>
            </a:r>
          </a:p>
          <a:p>
            <a:r>
              <a:rPr lang="en-US" dirty="0"/>
              <a:t>Nap in bed (associate bed with sleep) and set alarm to avoid sleeping too long</a:t>
            </a:r>
          </a:p>
          <a:p>
            <a:r>
              <a:rPr lang="en-US" dirty="0"/>
              <a:t>Avoid if have insomnia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D463780-FFC9-C191-224D-EA6618F61C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375138"/>
            <a:ext cx="4184650" cy="345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0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A202F-8D40-864D-E2C1-CED6AA3BE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Non-Sleep Deep Rest (NSDR)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116BC-8B07-6B8C-046F-035E1EACF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1930400"/>
            <a:ext cx="4623329" cy="4317999"/>
          </a:xfrm>
        </p:spPr>
        <p:txBody>
          <a:bodyPr/>
          <a:lstStyle/>
          <a:p>
            <a:r>
              <a:rPr lang="en-US" sz="2000" dirty="0"/>
              <a:t>Benefits of Yoga </a:t>
            </a:r>
            <a:r>
              <a:rPr lang="en-US" sz="2000" dirty="0" err="1"/>
              <a:t>Nidra</a:t>
            </a:r>
            <a:r>
              <a:rPr lang="en-US" sz="2000" dirty="0"/>
              <a:t>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A1B1F"/>
                </a:solidFill>
                <a:effectLst/>
                <a:latin typeface="Arial" panose="020B0604020202020204" pitchFamily="34" charset="0"/>
              </a:rPr>
              <a:t>Improved sleep and overall well-being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A1B1F"/>
                </a:solidFill>
                <a:effectLst/>
                <a:latin typeface="Arial" panose="020B0604020202020204" pitchFamily="34" charset="0"/>
              </a:rPr>
              <a:t>Reduced stress, anger, anxiety, and depression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A1B1F"/>
                </a:solidFill>
                <a:effectLst/>
                <a:latin typeface="Arial" panose="020B0604020202020204" pitchFamily="34" charset="0"/>
              </a:rPr>
              <a:t>Lower blood pressure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A1B1F"/>
                </a:solidFill>
                <a:effectLst/>
                <a:latin typeface="Arial" panose="020B0604020202020204" pitchFamily="34" charset="0"/>
              </a:rPr>
              <a:t>Increased immune function and reduced inflammation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1A1B1F"/>
                </a:solidFill>
                <a:effectLst/>
                <a:latin typeface="Arial" panose="020B0604020202020204" pitchFamily="34" charset="0"/>
              </a:rPr>
              <a:t>Less tension headaches and pain 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A1B1F"/>
                </a:solidFill>
                <a:latin typeface="Arial" panose="020B0604020202020204" pitchFamily="34" charset="0"/>
              </a:rPr>
              <a:t>Boosts energy/alertness</a:t>
            </a:r>
            <a:endParaRPr lang="en-US" sz="2000" b="0" i="0" dirty="0">
              <a:solidFill>
                <a:srgbClr val="1A1B1F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0F90ABC-658A-398A-C195-EB7FA294BA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17164" y="2580528"/>
            <a:ext cx="4425530" cy="22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114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3860BF-EE00-65A3-12D2-ACABB9B4F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Physical Activity and Sleep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9195DD-997B-05A7-D2D2-28E2E6CE73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Exercise 4-8 hours before bedtime can help with sleep </a:t>
            </a:r>
          </a:p>
          <a:p>
            <a:pPr lvl="1"/>
            <a:r>
              <a:rPr lang="en-US" dirty="0"/>
              <a:t>Fall asleep faster</a:t>
            </a:r>
          </a:p>
          <a:p>
            <a:pPr lvl="1"/>
            <a:r>
              <a:rPr lang="en-US" dirty="0"/>
              <a:t>Wake less in middle of night</a:t>
            </a:r>
          </a:p>
          <a:p>
            <a:r>
              <a:rPr lang="en-US" dirty="0"/>
              <a:t>Can increase levels of adenosine which helps with sleep</a:t>
            </a:r>
          </a:p>
          <a:p>
            <a:r>
              <a:rPr lang="en-US" dirty="0"/>
              <a:t>Improves quality of sleep</a:t>
            </a:r>
          </a:p>
          <a:p>
            <a:r>
              <a:rPr lang="en-US" dirty="0"/>
              <a:t>Gentle stretches before bed can be helpful</a:t>
            </a:r>
          </a:p>
          <a:p>
            <a:r>
              <a:rPr lang="en-US" dirty="0"/>
              <a:t>People exercise less after bad night of sleep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964253-BB86-B15B-4CDD-73569C96C5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396588"/>
            <a:ext cx="4184650" cy="340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08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B08EA-3618-7414-FA97-684FE8D0E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Pillars of Lifestyle Medicine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9D6898-E65F-2380-4D1A-716C940888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2288233"/>
            <a:ext cx="8596312" cy="362614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7350A66-E62E-A2B5-ED92-471E0CD625DF}"/>
                  </a:ext>
                </a:extLst>
              </p14:cNvPr>
              <p14:cNvContentPartPr/>
              <p14:nvPr/>
            </p14:nvContentPartPr>
            <p14:xfrm>
              <a:off x="756360" y="3855368"/>
              <a:ext cx="2892240" cy="20804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7350A66-E62E-A2B5-ED92-471E0CD625D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0240" y="3849248"/>
                <a:ext cx="2904480" cy="209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59373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3DA07-728F-1BA0-1457-65B8D8A5E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Risky Substances and Sleep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31031-517C-C35A-A253-42E23A746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Caffeine</a:t>
            </a:r>
          </a:p>
          <a:p>
            <a:pPr lvl="1"/>
            <a:r>
              <a:rPr lang="en-US" dirty="0"/>
              <a:t>Lowers adenosine so you don’t feel tired</a:t>
            </a:r>
          </a:p>
          <a:p>
            <a:pPr lvl="1"/>
            <a:r>
              <a:rPr lang="en-US" dirty="0"/>
              <a:t>Stays in your system for more than 5 hours, longer in older people</a:t>
            </a:r>
          </a:p>
          <a:p>
            <a:pPr lvl="1"/>
            <a:r>
              <a:rPr lang="en-US" dirty="0"/>
              <a:t>Decaf coffee still has some caffeine (don’t drink at night)</a:t>
            </a:r>
          </a:p>
          <a:p>
            <a:pPr lvl="1"/>
            <a:endParaRPr lang="en-US" dirty="0"/>
          </a:p>
          <a:p>
            <a:r>
              <a:rPr lang="en-US" dirty="0"/>
              <a:t>Alcohol: can help you fall asleep but less deep sleep; avoid within 3 hours of bedtime</a:t>
            </a:r>
          </a:p>
          <a:p>
            <a:endParaRPr lang="en-US" dirty="0"/>
          </a:p>
          <a:p>
            <a:r>
              <a:rPr lang="en-US" dirty="0"/>
              <a:t>Nicotine: Don’t smoke!  Can keep you awake at night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747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FA57088-EAFD-0161-E8C9-094717B7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Stress Reduction and Sleep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18DC99D-694C-ED0B-4BEF-C919C97E99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7474" y="2159331"/>
            <a:ext cx="5283289" cy="32756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9A7AC-67D6-0C8B-CB1A-229EE5E94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16039" y="2160589"/>
            <a:ext cx="2927185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500" dirty="0"/>
              <a:t>Gentle yoga</a:t>
            </a:r>
          </a:p>
          <a:p>
            <a:r>
              <a:rPr lang="en-US" sz="1500" dirty="0"/>
              <a:t>Relaxing music</a:t>
            </a:r>
          </a:p>
          <a:p>
            <a:r>
              <a:rPr lang="en-US" sz="1500" dirty="0"/>
              <a:t>Gratitude journal</a:t>
            </a:r>
          </a:p>
          <a:p>
            <a:r>
              <a:rPr lang="en-US" sz="1500" dirty="0"/>
              <a:t>Worry journal</a:t>
            </a:r>
          </a:p>
          <a:p>
            <a:r>
              <a:rPr lang="en-US" sz="1500" dirty="0"/>
              <a:t>Breathing exercises (box breath, belly breathing, longer exhales)</a:t>
            </a:r>
          </a:p>
          <a:p>
            <a:r>
              <a:rPr lang="en-US" sz="1500" dirty="0"/>
              <a:t>Mindfulness/meditation</a:t>
            </a:r>
          </a:p>
        </p:txBody>
      </p:sp>
    </p:spTree>
    <p:extLst>
      <p:ext uri="{BB962C8B-B14F-4D97-AF65-F5344CB8AC3E}">
        <p14:creationId xmlns:p14="http://schemas.microsoft.com/office/powerpoint/2010/main" val="4075174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2D444-7506-693E-416E-D24AD739E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Bedtime Meditation/Breath Practice</a:t>
            </a:r>
          </a:p>
        </p:txBody>
      </p:sp>
      <p:pic>
        <p:nvPicPr>
          <p:cNvPr id="5" name="Content Placeholder 4" descr="A person standing on a rock with her hands together&#10;&#10;AI-generated content may be incorrect.">
            <a:extLst>
              <a:ext uri="{FF2B5EF4-FFF2-40B4-BE49-F238E27FC236}">
                <a16:creationId xmlns:a16="http://schemas.microsoft.com/office/drawing/2014/main" id="{8B67BEE2-DB42-A9B0-7BEE-80A1D2100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0480" y="2160588"/>
            <a:ext cx="2911077" cy="3881437"/>
          </a:xfrm>
        </p:spPr>
      </p:pic>
    </p:spTree>
    <p:extLst>
      <p:ext uri="{BB962C8B-B14F-4D97-AF65-F5344CB8AC3E}">
        <p14:creationId xmlns:p14="http://schemas.microsoft.com/office/powerpoint/2010/main" val="219934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531CA-22AD-DB6C-80B7-FEDC9112A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Nutrition and Sleep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A0ABF-BB13-583C-EF7A-1AF55F784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400" dirty="0"/>
              <a:t>Sugary foods and eating a lot of meat can cause worse sleep </a:t>
            </a:r>
          </a:p>
          <a:p>
            <a:r>
              <a:rPr lang="en-US" sz="2400" dirty="0"/>
              <a:t>Avoid late night eating, especially large meals close to bedtime; can lead to indigestion or reflux which interfere with sleep</a:t>
            </a:r>
          </a:p>
          <a:p>
            <a:r>
              <a:rPr lang="en-US" sz="2400" dirty="0"/>
              <a:t>Ideally stop eating 2-3 hours before bedtime </a:t>
            </a:r>
          </a:p>
          <a:p>
            <a:r>
              <a:rPr lang="en-US" sz="2400" dirty="0"/>
              <a:t>If at risk for low blood sugar, a small snack with protein and fiber ok between last meal and bedtime (nuts, apple with peanut butter, hummus and cut vegetables)</a:t>
            </a:r>
          </a:p>
          <a:p>
            <a:r>
              <a:rPr lang="en-US" sz="2400" dirty="0"/>
              <a:t>Not sleeping enough makes you hungrier and can cause weight gain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091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1851D-9CBA-3A8A-E8EC-49E013202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Snack Before Bed?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AC88A6-F565-D1D3-06AD-C360888DF8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155" y="1611086"/>
            <a:ext cx="9718864" cy="4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441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7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9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0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1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83CF4BA-99C9-A4B7-9987-86AC8F99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Melatonin:</a:t>
            </a:r>
            <a:br>
              <a:rPr lang="en-US" dirty="0"/>
            </a:br>
            <a:r>
              <a:rPr lang="en-US" dirty="0"/>
              <a:t>Food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4BC5A-513A-BD24-935E-740E5527F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5220430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/>
              <a:t>Fruit: tart cherries, bananas, grapes</a:t>
            </a:r>
          </a:p>
          <a:p>
            <a:r>
              <a:rPr lang="en-US" dirty="0"/>
              <a:t>Orange bell peppers</a:t>
            </a:r>
          </a:p>
          <a:p>
            <a:r>
              <a:rPr lang="en-US" dirty="0"/>
              <a:t>Mushrooms</a:t>
            </a:r>
          </a:p>
          <a:p>
            <a:r>
              <a:rPr lang="en-US" dirty="0"/>
              <a:t>Tomatoes</a:t>
            </a:r>
          </a:p>
          <a:p>
            <a:r>
              <a:rPr lang="en-US" dirty="0"/>
              <a:t>Nuts: pistachios, walnuts, almonds</a:t>
            </a:r>
          </a:p>
          <a:p>
            <a:r>
              <a:rPr lang="en-US" dirty="0"/>
              <a:t>Flax seed</a:t>
            </a:r>
          </a:p>
          <a:p>
            <a:r>
              <a:rPr lang="en-US" dirty="0"/>
              <a:t>Spices: fenugreek, mustard seeds</a:t>
            </a:r>
          </a:p>
          <a:p>
            <a:r>
              <a:rPr lang="en-US" dirty="0"/>
              <a:t>Fatty Fish: salmon, sardines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2CA820-D12B-979C-A24E-F3ADC60187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16692" r="30239" b="-1"/>
          <a:stretch>
            <a:fillRect/>
          </a:stretch>
        </p:blipFill>
        <p:spPr>
          <a:xfrm>
            <a:off x="6127951" y="2159000"/>
            <a:ext cx="3145536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912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D7C95-D9A9-A357-699E-E11948F52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Golden Milk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2A0EC-428A-6221-6953-A91F4C33DB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Almond, soy and cow milk all have tryptophan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Spices: increase melatonin, help with digestion, reduce inflammation:</a:t>
            </a:r>
          </a:p>
          <a:p>
            <a:pPr marL="0" indent="0">
              <a:buNone/>
            </a:pPr>
            <a:r>
              <a:rPr lang="en-US" dirty="0"/>
              <a:t>	Cinnamon (increases melatonin)</a:t>
            </a:r>
          </a:p>
          <a:p>
            <a:pPr marL="0" indent="0">
              <a:buNone/>
            </a:pPr>
            <a:r>
              <a:rPr lang="en-US" dirty="0"/>
              <a:t>	Cardamom (</a:t>
            </a:r>
            <a:r>
              <a:rPr lang="en-US" dirty="0" err="1"/>
              <a:t>phytomelatonin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Turmeric (less inflammation)</a:t>
            </a:r>
          </a:p>
          <a:p>
            <a:pPr marL="0" indent="0">
              <a:buNone/>
            </a:pPr>
            <a:r>
              <a:rPr lang="en-US" dirty="0"/>
              <a:t>	Ginger (aids digestion)</a:t>
            </a:r>
          </a:p>
          <a:p>
            <a:pPr marL="0" indent="0">
              <a:buNone/>
            </a:pPr>
            <a:r>
              <a:rPr lang="en-US" dirty="0"/>
              <a:t>	Cloves (decrease pain)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16482E-405B-123D-21D6-A20971F321F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89525" y="2369598"/>
            <a:ext cx="4184650" cy="346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181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ACC5F-8367-1A09-5F36-033CAD966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266EB-238C-300E-141F-3D8695F494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 - What are you going to do?</a:t>
            </a:r>
          </a:p>
          <a:p>
            <a:r>
              <a:rPr lang="en-US" dirty="0"/>
              <a:t>Measurable - How often/for how long? Able to track progress</a:t>
            </a:r>
          </a:p>
          <a:p>
            <a:r>
              <a:rPr lang="en-US" dirty="0"/>
              <a:t>Achievable - Do you have what it takes to follow through? </a:t>
            </a:r>
          </a:p>
          <a:p>
            <a:r>
              <a:rPr lang="en-US" dirty="0"/>
              <a:t>Realistic - What can you actually do? (improvement over perfection) </a:t>
            </a:r>
          </a:p>
          <a:p>
            <a:r>
              <a:rPr lang="en-US" dirty="0"/>
              <a:t>Time-Bound - How frequent? How long will you commit?</a:t>
            </a:r>
          </a:p>
        </p:txBody>
      </p:sp>
    </p:spTree>
    <p:extLst>
      <p:ext uri="{BB962C8B-B14F-4D97-AF65-F5344CB8AC3E}">
        <p14:creationId xmlns:p14="http://schemas.microsoft.com/office/powerpoint/2010/main" val="40600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CC4B5-D321-F6D1-45D9-D26F071CA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Why Do We Need Sleep?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1A083-C4C6-AFC0-D8A2-B7EBEE4FE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Improves memory and learning</a:t>
            </a:r>
          </a:p>
          <a:p>
            <a:r>
              <a:rPr lang="en-US" dirty="0"/>
              <a:t>Helps regulate emotions</a:t>
            </a:r>
          </a:p>
          <a:p>
            <a:r>
              <a:rPr lang="en-US" dirty="0"/>
              <a:t>Dreams help with creativity and to process painful memories</a:t>
            </a:r>
          </a:p>
          <a:p>
            <a:r>
              <a:rPr lang="en-US" dirty="0"/>
              <a:t>Boosts immune system, microbiome, lowers blood pressure</a:t>
            </a:r>
          </a:p>
          <a:p>
            <a:r>
              <a:rPr lang="en-US" dirty="0"/>
              <a:t>Regulates glucose and appetite</a:t>
            </a:r>
          </a:p>
          <a:p>
            <a:r>
              <a:rPr lang="en-US" dirty="0"/>
              <a:t>Glymphatic system</a:t>
            </a:r>
          </a:p>
          <a:p>
            <a:pPr lvl="1"/>
            <a:r>
              <a:rPr lang="en-US" dirty="0"/>
              <a:t>drainage system for brain</a:t>
            </a:r>
          </a:p>
          <a:p>
            <a:pPr lvl="1"/>
            <a:r>
              <a:rPr lang="en-US" dirty="0"/>
              <a:t>clears waste products (including beta-amyloid) during sleep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97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CCA0B-A396-A4D9-772B-8609236DA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How Much Sleep is Enough?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CEA86-F54C-80BF-8DA8-21BC7821C6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Sleep time that allows a person to be wide awake, alert, and energetic throughout the day </a:t>
            </a:r>
          </a:p>
          <a:p>
            <a:pPr lvl="1"/>
            <a:r>
              <a:rPr lang="en-US" dirty="0"/>
              <a:t>After waking up in the morning could you fall back asleep at 10am?</a:t>
            </a:r>
          </a:p>
          <a:p>
            <a:pPr lvl="1"/>
            <a:r>
              <a:rPr lang="en-US" dirty="0"/>
              <a:t>If you didn’t set an alarm would you keep sleeping for a long time?</a:t>
            </a:r>
          </a:p>
          <a:p>
            <a:pPr lvl="1"/>
            <a:r>
              <a:rPr lang="en-US" dirty="0"/>
              <a:t>Are you having trouble remembering what you just read or saw?</a:t>
            </a:r>
          </a:p>
          <a:p>
            <a:r>
              <a:rPr lang="en-US" dirty="0"/>
              <a:t>National Sleep Foundation recommends adults get 7-8 hours per night</a:t>
            </a:r>
          </a:p>
          <a:p>
            <a:r>
              <a:rPr lang="en-US" dirty="0"/>
              <a:t>2/3 of adults don’t get enough sleep</a:t>
            </a:r>
          </a:p>
          <a:p>
            <a:r>
              <a:rPr lang="en-US" dirty="0"/>
              <a:t>5-8% of adults are “long sleepers”-need &gt;9 hours per night</a:t>
            </a:r>
          </a:p>
          <a:p>
            <a:r>
              <a:rPr lang="en-US" dirty="0"/>
              <a:t>5% are functional “short sleepers”-need less than 6 hours per night</a:t>
            </a:r>
          </a:p>
        </p:txBody>
      </p:sp>
    </p:spTree>
    <p:extLst>
      <p:ext uri="{BB962C8B-B14F-4D97-AF65-F5344CB8AC3E}">
        <p14:creationId xmlns:p14="http://schemas.microsoft.com/office/powerpoint/2010/main" val="3742952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CF150-C7F4-F21A-0946-75C3841E9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Risks of Not Getting Enough Sleep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7EE19-3BA5-9783-6B90-F9EB6BA39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Weight gain</a:t>
            </a:r>
          </a:p>
          <a:p>
            <a:r>
              <a:rPr lang="en-US" dirty="0"/>
              <a:t>Worse control of blood glucose (sugar)</a:t>
            </a:r>
          </a:p>
          <a:p>
            <a:r>
              <a:rPr lang="en-US" dirty="0"/>
              <a:t>Car accidents; 1 traffic death per hour in US caused by drowsy driving (more than alcohol and drugs combined)</a:t>
            </a:r>
          </a:p>
          <a:p>
            <a:r>
              <a:rPr lang="en-US" dirty="0"/>
              <a:t>Dementia</a:t>
            </a:r>
          </a:p>
          <a:p>
            <a:r>
              <a:rPr lang="en-US" dirty="0"/>
              <a:t>Depression, anxiety</a:t>
            </a:r>
          </a:p>
          <a:p>
            <a:r>
              <a:rPr lang="en-US" dirty="0"/>
              <a:t>Heart disease</a:t>
            </a:r>
          </a:p>
          <a:p>
            <a:r>
              <a:rPr lang="en-US" dirty="0"/>
              <a:t>High blood pressure</a:t>
            </a:r>
          </a:p>
          <a:p>
            <a:r>
              <a:rPr lang="en-US" dirty="0"/>
              <a:t>Inflammation</a:t>
            </a:r>
          </a:p>
          <a:p>
            <a:r>
              <a:rPr lang="en-US" dirty="0"/>
              <a:t>Higher risk of infections</a:t>
            </a:r>
          </a:p>
        </p:txBody>
      </p:sp>
    </p:spTree>
    <p:extLst>
      <p:ext uri="{BB962C8B-B14F-4D97-AF65-F5344CB8AC3E}">
        <p14:creationId xmlns:p14="http://schemas.microsoft.com/office/powerpoint/2010/main" val="4155919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67760-F6C7-B496-127C-A5A937715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Sleepiness: Adenosine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249DE-F3F4-B324-F35F-D1F5A604E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Adenosine is a brain chemical that increases during the day, highest at bedtime; makes you feel sleepy</a:t>
            </a:r>
          </a:p>
          <a:p>
            <a:r>
              <a:rPr lang="en-US" dirty="0"/>
              <a:t>During sleep, brain removes adenosine so you feel awake in the morning</a:t>
            </a:r>
          </a:p>
          <a:p>
            <a:r>
              <a:rPr lang="en-US" dirty="0"/>
              <a:t>Reduced by sleeping (napping in evening makes it hard to sleep at bedtime)</a:t>
            </a:r>
          </a:p>
          <a:p>
            <a:r>
              <a:rPr lang="en-US" dirty="0"/>
              <a:t>Caffeine affects how brain reacts to adenosine (why coffee keeps you awake)</a:t>
            </a:r>
          </a:p>
          <a:p>
            <a:r>
              <a:rPr lang="en-US" dirty="0"/>
              <a:t>When you don’t sleep enough, adenosine levels stay high all day so you feel tired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118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2795F-CD91-32DA-4407-33334512D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en-US" dirty="0"/>
            </a:br>
            <a:r>
              <a:rPr lang="en-US" dirty="0"/>
              <a:t>Circadian Rhythms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9E22A-8B8E-1B6F-9005-12FE7FEBC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800" dirty="0"/>
              <a:t>Powerful internal clock that affects sleep/wake pattern and how you feel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How can you help this clock work well?</a:t>
            </a:r>
          </a:p>
          <a:p>
            <a:pPr lvl="2"/>
            <a:r>
              <a:rPr lang="en-US" sz="2800" dirty="0"/>
              <a:t>Exposure to light during the day </a:t>
            </a:r>
          </a:p>
          <a:p>
            <a:pPr lvl="2"/>
            <a:r>
              <a:rPr lang="en-US" sz="2800" dirty="0"/>
              <a:t>Try to have a regular schedule for bedtime and waking up every day</a:t>
            </a:r>
          </a:p>
        </p:txBody>
      </p:sp>
    </p:spTree>
    <p:extLst>
      <p:ext uri="{BB962C8B-B14F-4D97-AF65-F5344CB8AC3E}">
        <p14:creationId xmlns:p14="http://schemas.microsoft.com/office/powerpoint/2010/main" val="3427389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C3952C5-E12E-2E91-F39A-BD764E08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Melatonin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A0C6F67-8F42-795B-743C-C4F74E3C75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17474" y="2159331"/>
            <a:ext cx="5148961" cy="28448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13917-280A-9B1D-0F52-CF91DFD37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1" y="1085850"/>
            <a:ext cx="3546742" cy="495551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Night darkness leads brain to release melatonin; helps you fall asleep (doesn’t help you stay asleep)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Level drops during sleep 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Causes warming of hands and feet and cooling of core body temperature and signals body to sleep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Blue light (from phones and tv and computer screens) can interfere with melatonin release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Production decreases as you get older</a:t>
            </a:r>
          </a:p>
          <a:p>
            <a:pPr>
              <a:lnSpc>
                <a:spcPct val="90000"/>
              </a:lnSpc>
            </a:pPr>
            <a:endParaRPr lang="en-US" sz="800" dirty="0"/>
          </a:p>
          <a:p>
            <a:pPr>
              <a:lnSpc>
                <a:spcPct val="90000"/>
              </a:lnSpc>
            </a:pP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410847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3F0EB-D59E-533E-BF6B-CED638F57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Melatonin Supplements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E1F83-B033-D1AE-C064-C3268DBCB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90000"/>
              </a:lnSpc>
            </a:pPr>
            <a:r>
              <a:rPr lang="en-US" sz="2000" dirty="0"/>
              <a:t>Helps some people fall asleep if taken in early evening (when not expected by body)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not regulated, many have contaminants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Higher doses not more effective (more side effects)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Can interact with other medications so check with your primary care provider before taking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Foods with melatonin can be better option (will discuss at end of presentation)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18482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{EDCD97B0-7834-8A44-B61D-EDF749648F68}tf10001060</Template>
  <TotalTime>19495</TotalTime>
  <Words>1408</Words>
  <Application>Microsoft Office PowerPoint</Application>
  <PresentationFormat>Widescreen</PresentationFormat>
  <Paragraphs>180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Facet</vt:lpstr>
      <vt:lpstr>Sleep Hygiene</vt:lpstr>
      <vt:lpstr>Pillars of Lifestyle Medicine</vt:lpstr>
      <vt:lpstr>Why Do We Need Sleep?</vt:lpstr>
      <vt:lpstr>How Much Sleep is Enough?</vt:lpstr>
      <vt:lpstr>Risks of Not Getting Enough Sleep</vt:lpstr>
      <vt:lpstr> Sleepiness: Adenosine</vt:lpstr>
      <vt:lpstr> Circadian Rhythms</vt:lpstr>
      <vt:lpstr>Melatonin</vt:lpstr>
      <vt:lpstr>Melatonin Supplements</vt:lpstr>
      <vt:lpstr>Sleep Hygiene</vt:lpstr>
      <vt:lpstr>Sleep Hygiene</vt:lpstr>
      <vt:lpstr>What is Insomnia?</vt:lpstr>
      <vt:lpstr>Insomnia Treatment: CBT-I</vt:lpstr>
      <vt:lpstr>Sleep Apnea</vt:lpstr>
      <vt:lpstr>Supplements for sleep</vt:lpstr>
      <vt:lpstr>Prescription sleep medications</vt:lpstr>
      <vt:lpstr>Napping</vt:lpstr>
      <vt:lpstr>Non-Sleep Deep Rest (NSDR)</vt:lpstr>
      <vt:lpstr>Physical Activity and Sleep</vt:lpstr>
      <vt:lpstr>Risky Substances and Sleep</vt:lpstr>
      <vt:lpstr>Stress Reduction and Sleep</vt:lpstr>
      <vt:lpstr>Bedtime Meditation/Breath Practice</vt:lpstr>
      <vt:lpstr>Nutrition and Sleep</vt:lpstr>
      <vt:lpstr>Snack Before Bed?</vt:lpstr>
      <vt:lpstr>Melatonin: Food Sources</vt:lpstr>
      <vt:lpstr>Golden Milk</vt:lpstr>
      <vt:lpstr>SMART Goals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Seasonal Affective Disorder</dc:title>
  <dc:creator>Sarah-Anne Schumann</dc:creator>
  <cp:lastModifiedBy>Makerly Duarte</cp:lastModifiedBy>
  <cp:revision>23</cp:revision>
  <dcterms:created xsi:type="dcterms:W3CDTF">2023-12-10T15:46:57Z</dcterms:created>
  <dcterms:modified xsi:type="dcterms:W3CDTF">2026-07-28T13:51:05Z</dcterms:modified>
</cp:coreProperties>
</file>