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58" r:id="rId4"/>
    <p:sldId id="271" r:id="rId5"/>
    <p:sldId id="261" r:id="rId6"/>
    <p:sldId id="259" r:id="rId7"/>
    <p:sldId id="260" r:id="rId8"/>
    <p:sldId id="262" r:id="rId9"/>
    <p:sldId id="270" r:id="rId10"/>
    <p:sldId id="263" r:id="rId11"/>
    <p:sldId id="272" r:id="rId12"/>
    <p:sldId id="264" r:id="rId13"/>
    <p:sldId id="265" r:id="rId14"/>
    <p:sldId id="266" r:id="rId15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B95585-235E-40A8-9432-C34D5F2B65F4}" v="29" dt="2025-11-13T20:15:57.0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B72EDF-85AE-43EB-A780-AEF76E677EA2}" type="doc">
      <dgm:prSet loTypeId="urn:microsoft.com/office/officeart/2005/8/layout/chevron2" loCatId="process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7493218C-0E50-490E-9E47-A11A7B708CEB}">
      <dgm:prSet/>
      <dgm:spPr/>
      <dgm:t>
        <a:bodyPr/>
        <a:lstStyle/>
        <a:p>
          <a:r>
            <a:rPr lang="en-US"/>
            <a:t>Launch</a:t>
          </a:r>
        </a:p>
      </dgm:t>
    </dgm:pt>
    <dgm:pt modelId="{1E1DD99F-E51A-4514-BC0C-890DC0F66B2C}" type="parTrans" cxnId="{CB957D55-4BBF-47A7-B69D-B76665EC3198}">
      <dgm:prSet/>
      <dgm:spPr/>
      <dgm:t>
        <a:bodyPr/>
        <a:lstStyle/>
        <a:p>
          <a:endParaRPr lang="en-US"/>
        </a:p>
      </dgm:t>
    </dgm:pt>
    <dgm:pt modelId="{73A4F1D6-21C3-4342-BA35-8EB16E9AB1DC}" type="sibTrans" cxnId="{CB957D55-4BBF-47A7-B69D-B76665EC3198}">
      <dgm:prSet/>
      <dgm:spPr/>
      <dgm:t>
        <a:bodyPr/>
        <a:lstStyle/>
        <a:p>
          <a:endParaRPr lang="en-US"/>
        </a:p>
      </dgm:t>
    </dgm:pt>
    <dgm:pt modelId="{BF1B8465-BF83-4DF7-B218-87B068B4C8A0}">
      <dgm:prSet custT="1"/>
      <dgm:spPr/>
      <dgm:t>
        <a:bodyPr/>
        <a:lstStyle/>
        <a:p>
          <a:r>
            <a:rPr lang="en-US" sz="1800" dirty="0"/>
            <a:t>Launch governance and membership</a:t>
          </a:r>
        </a:p>
      </dgm:t>
    </dgm:pt>
    <dgm:pt modelId="{DA41A264-8D56-456A-B518-CCBE0AD01737}" type="parTrans" cxnId="{5F4DD6D2-6171-4BD0-8D19-8F9893451B46}">
      <dgm:prSet/>
      <dgm:spPr/>
      <dgm:t>
        <a:bodyPr/>
        <a:lstStyle/>
        <a:p>
          <a:endParaRPr lang="en-US"/>
        </a:p>
      </dgm:t>
    </dgm:pt>
    <dgm:pt modelId="{2855C867-8507-405E-AC6F-D8971F0561C7}" type="sibTrans" cxnId="{5F4DD6D2-6171-4BD0-8D19-8F9893451B46}">
      <dgm:prSet/>
      <dgm:spPr/>
      <dgm:t>
        <a:bodyPr/>
        <a:lstStyle/>
        <a:p>
          <a:endParaRPr lang="en-US"/>
        </a:p>
      </dgm:t>
    </dgm:pt>
    <dgm:pt modelId="{88C97662-7ECC-42E8-82C1-60A4142F402A}">
      <dgm:prSet/>
      <dgm:spPr/>
      <dgm:t>
        <a:bodyPr/>
        <a:lstStyle/>
        <a:p>
          <a:r>
            <a:rPr lang="en-US"/>
            <a:t>Lead</a:t>
          </a:r>
        </a:p>
      </dgm:t>
    </dgm:pt>
    <dgm:pt modelId="{B7C06FFE-DB7A-4407-98D2-C697C1976144}" type="parTrans" cxnId="{9E4063CF-733C-4FAB-9F0C-A1FC4689BF78}">
      <dgm:prSet/>
      <dgm:spPr/>
      <dgm:t>
        <a:bodyPr/>
        <a:lstStyle/>
        <a:p>
          <a:endParaRPr lang="en-US"/>
        </a:p>
      </dgm:t>
    </dgm:pt>
    <dgm:pt modelId="{EC4D0E27-1473-468B-B1FE-268D019341AB}" type="sibTrans" cxnId="{9E4063CF-733C-4FAB-9F0C-A1FC4689BF78}">
      <dgm:prSet/>
      <dgm:spPr/>
      <dgm:t>
        <a:bodyPr/>
        <a:lstStyle/>
        <a:p>
          <a:endParaRPr lang="en-US"/>
        </a:p>
      </dgm:t>
    </dgm:pt>
    <dgm:pt modelId="{63BBEE80-4ED2-4D32-AF9C-AED8FA595C50}">
      <dgm:prSet/>
      <dgm:spPr/>
      <dgm:t>
        <a:bodyPr/>
        <a:lstStyle/>
        <a:p>
          <a:r>
            <a:rPr lang="en-US"/>
            <a:t>Lead advocacy efforts</a:t>
          </a:r>
        </a:p>
      </dgm:t>
    </dgm:pt>
    <dgm:pt modelId="{F94EB7CC-5776-403A-BDFD-61D6EBC854EB}" type="parTrans" cxnId="{DD072F8C-EC61-4C61-80A2-B73857F5B690}">
      <dgm:prSet/>
      <dgm:spPr/>
      <dgm:t>
        <a:bodyPr/>
        <a:lstStyle/>
        <a:p>
          <a:endParaRPr lang="en-US"/>
        </a:p>
      </dgm:t>
    </dgm:pt>
    <dgm:pt modelId="{FCA1D8E8-F88F-4731-8537-701C65D18788}" type="sibTrans" cxnId="{DD072F8C-EC61-4C61-80A2-B73857F5B690}">
      <dgm:prSet/>
      <dgm:spPr/>
      <dgm:t>
        <a:bodyPr/>
        <a:lstStyle/>
        <a:p>
          <a:endParaRPr lang="en-US"/>
        </a:p>
      </dgm:t>
    </dgm:pt>
    <dgm:pt modelId="{0CDC9C4D-CADE-41C8-82FC-F8A93562DD0A}">
      <dgm:prSet/>
      <dgm:spPr/>
      <dgm:t>
        <a:bodyPr/>
        <a:lstStyle/>
        <a:p>
          <a:r>
            <a:rPr lang="en-US"/>
            <a:t>Educate</a:t>
          </a:r>
        </a:p>
      </dgm:t>
    </dgm:pt>
    <dgm:pt modelId="{545E5559-4AA4-4F60-9813-6C5D6C3AFC56}" type="parTrans" cxnId="{C7221F35-7F9D-4442-828D-D18A9BBD222E}">
      <dgm:prSet/>
      <dgm:spPr/>
      <dgm:t>
        <a:bodyPr/>
        <a:lstStyle/>
        <a:p>
          <a:endParaRPr lang="en-US"/>
        </a:p>
      </dgm:t>
    </dgm:pt>
    <dgm:pt modelId="{4C201BAC-DADB-4602-A7CC-F64E597496B4}" type="sibTrans" cxnId="{C7221F35-7F9D-4442-828D-D18A9BBD222E}">
      <dgm:prSet/>
      <dgm:spPr/>
      <dgm:t>
        <a:bodyPr/>
        <a:lstStyle/>
        <a:p>
          <a:endParaRPr lang="en-US"/>
        </a:p>
      </dgm:t>
    </dgm:pt>
    <dgm:pt modelId="{F1375141-9BD3-4224-B8E5-7D831CC6E7FC}">
      <dgm:prSet/>
      <dgm:spPr/>
      <dgm:t>
        <a:bodyPr/>
        <a:lstStyle/>
        <a:p>
          <a:r>
            <a:rPr lang="en-US"/>
            <a:t>Educate Congress, Administration on AFIM </a:t>
          </a:r>
        </a:p>
      </dgm:t>
    </dgm:pt>
    <dgm:pt modelId="{D20B958E-6628-4DE8-9819-9C07A4D643D5}" type="parTrans" cxnId="{BBAB43A6-772F-4CD4-8B10-EC64D54E8F9F}">
      <dgm:prSet/>
      <dgm:spPr/>
      <dgm:t>
        <a:bodyPr/>
        <a:lstStyle/>
        <a:p>
          <a:endParaRPr lang="en-US"/>
        </a:p>
      </dgm:t>
    </dgm:pt>
    <dgm:pt modelId="{E55AE46B-6A43-4E4E-957A-E465E3655BDB}" type="sibTrans" cxnId="{BBAB43A6-772F-4CD4-8B10-EC64D54E8F9F}">
      <dgm:prSet/>
      <dgm:spPr/>
      <dgm:t>
        <a:bodyPr/>
        <a:lstStyle/>
        <a:p>
          <a:endParaRPr lang="en-US"/>
        </a:p>
      </dgm:t>
    </dgm:pt>
    <dgm:pt modelId="{26523944-FC15-4269-B542-B3C21A94105C}">
      <dgm:prSet/>
      <dgm:spPr/>
      <dgm:t>
        <a:bodyPr/>
        <a:lstStyle/>
        <a:p>
          <a:r>
            <a:rPr lang="en-US"/>
            <a:t>Build</a:t>
          </a:r>
        </a:p>
      </dgm:t>
    </dgm:pt>
    <dgm:pt modelId="{A9766226-0DEE-4282-A226-4C76BDEE7306}" type="parTrans" cxnId="{3098D6ED-92ED-46BD-99FC-CE6E96049B84}">
      <dgm:prSet/>
      <dgm:spPr/>
      <dgm:t>
        <a:bodyPr/>
        <a:lstStyle/>
        <a:p>
          <a:endParaRPr lang="en-US"/>
        </a:p>
      </dgm:t>
    </dgm:pt>
    <dgm:pt modelId="{B5122F05-1028-4C35-BD92-EE5ED58C45A3}" type="sibTrans" cxnId="{3098D6ED-92ED-46BD-99FC-CE6E96049B84}">
      <dgm:prSet/>
      <dgm:spPr/>
      <dgm:t>
        <a:bodyPr/>
        <a:lstStyle/>
        <a:p>
          <a:endParaRPr lang="en-US"/>
        </a:p>
      </dgm:t>
    </dgm:pt>
    <dgm:pt modelId="{DE19EA0A-CCAF-4D13-B38F-6D4CDB6CB852}">
      <dgm:prSet/>
      <dgm:spPr/>
      <dgm:t>
        <a:bodyPr/>
        <a:lstStyle/>
        <a:p>
          <a:r>
            <a:rPr lang="en-US"/>
            <a:t>Build evidence for sustainable, accountable Food Is Medicine models</a:t>
          </a:r>
        </a:p>
      </dgm:t>
    </dgm:pt>
    <dgm:pt modelId="{A8A91230-702C-4DCA-9EBC-01995E3EBAAE}" type="parTrans" cxnId="{C05769C9-347F-4010-A84D-9A5BA102175E}">
      <dgm:prSet/>
      <dgm:spPr/>
      <dgm:t>
        <a:bodyPr/>
        <a:lstStyle/>
        <a:p>
          <a:endParaRPr lang="en-US"/>
        </a:p>
      </dgm:t>
    </dgm:pt>
    <dgm:pt modelId="{96C30824-BB55-45AA-ADB2-F8931F0D82CC}" type="sibTrans" cxnId="{C05769C9-347F-4010-A84D-9A5BA102175E}">
      <dgm:prSet/>
      <dgm:spPr/>
      <dgm:t>
        <a:bodyPr/>
        <a:lstStyle/>
        <a:p>
          <a:endParaRPr lang="en-US"/>
        </a:p>
      </dgm:t>
    </dgm:pt>
    <dgm:pt modelId="{53547A65-4E9C-43C6-ACBE-3AD29706A062}" type="pres">
      <dgm:prSet presAssocID="{4AB72EDF-85AE-43EB-A780-AEF76E677EA2}" presName="linearFlow" presStyleCnt="0">
        <dgm:presLayoutVars>
          <dgm:dir/>
          <dgm:animLvl val="lvl"/>
          <dgm:resizeHandles val="exact"/>
        </dgm:presLayoutVars>
      </dgm:prSet>
      <dgm:spPr/>
    </dgm:pt>
    <dgm:pt modelId="{25C038FC-CDC7-4F56-92B3-710962E3FB1A}" type="pres">
      <dgm:prSet presAssocID="{7493218C-0E50-490E-9E47-A11A7B708CEB}" presName="composite" presStyleCnt="0"/>
      <dgm:spPr/>
    </dgm:pt>
    <dgm:pt modelId="{ADC07F35-82C4-482D-BEB5-D67A44F3EC41}" type="pres">
      <dgm:prSet presAssocID="{7493218C-0E50-490E-9E47-A11A7B708CEB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AA43B2CE-68B5-4819-A77F-67A8A02FB727}" type="pres">
      <dgm:prSet presAssocID="{7493218C-0E50-490E-9E47-A11A7B708CEB}" presName="descendantText" presStyleLbl="alignAcc1" presStyleIdx="0" presStyleCnt="4">
        <dgm:presLayoutVars>
          <dgm:bulletEnabled val="1"/>
        </dgm:presLayoutVars>
      </dgm:prSet>
      <dgm:spPr/>
    </dgm:pt>
    <dgm:pt modelId="{E819DACE-8A10-4CCC-8EE5-739E3C3C2421}" type="pres">
      <dgm:prSet presAssocID="{73A4F1D6-21C3-4342-BA35-8EB16E9AB1DC}" presName="sp" presStyleCnt="0"/>
      <dgm:spPr/>
    </dgm:pt>
    <dgm:pt modelId="{557A6D31-F0D2-4787-BD9F-5C31D0656DB1}" type="pres">
      <dgm:prSet presAssocID="{88C97662-7ECC-42E8-82C1-60A4142F402A}" presName="composite" presStyleCnt="0"/>
      <dgm:spPr/>
    </dgm:pt>
    <dgm:pt modelId="{DA97BA69-6F97-4327-9759-1F3D88D5F4F2}" type="pres">
      <dgm:prSet presAssocID="{88C97662-7ECC-42E8-82C1-60A4142F402A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49498478-C885-481C-826F-B827CFE99643}" type="pres">
      <dgm:prSet presAssocID="{88C97662-7ECC-42E8-82C1-60A4142F402A}" presName="descendantText" presStyleLbl="alignAcc1" presStyleIdx="1" presStyleCnt="4">
        <dgm:presLayoutVars>
          <dgm:bulletEnabled val="1"/>
        </dgm:presLayoutVars>
      </dgm:prSet>
      <dgm:spPr/>
    </dgm:pt>
    <dgm:pt modelId="{DDBAE7AF-79A3-4579-9B8E-F9072DC19BBE}" type="pres">
      <dgm:prSet presAssocID="{EC4D0E27-1473-468B-B1FE-268D019341AB}" presName="sp" presStyleCnt="0"/>
      <dgm:spPr/>
    </dgm:pt>
    <dgm:pt modelId="{868B0D3E-63C7-4E8E-9317-D6FE5114C926}" type="pres">
      <dgm:prSet presAssocID="{0CDC9C4D-CADE-41C8-82FC-F8A93562DD0A}" presName="composite" presStyleCnt="0"/>
      <dgm:spPr/>
    </dgm:pt>
    <dgm:pt modelId="{240B903F-20B5-4641-8E42-A646A714016C}" type="pres">
      <dgm:prSet presAssocID="{0CDC9C4D-CADE-41C8-82FC-F8A93562DD0A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951FEED5-A599-4187-B34F-2582FD3CA5C3}" type="pres">
      <dgm:prSet presAssocID="{0CDC9C4D-CADE-41C8-82FC-F8A93562DD0A}" presName="descendantText" presStyleLbl="alignAcc1" presStyleIdx="2" presStyleCnt="4">
        <dgm:presLayoutVars>
          <dgm:bulletEnabled val="1"/>
        </dgm:presLayoutVars>
      </dgm:prSet>
      <dgm:spPr/>
    </dgm:pt>
    <dgm:pt modelId="{D4AE9DE1-ADA9-4000-8100-FCE63A06A6F9}" type="pres">
      <dgm:prSet presAssocID="{4C201BAC-DADB-4602-A7CC-F64E597496B4}" presName="sp" presStyleCnt="0"/>
      <dgm:spPr/>
    </dgm:pt>
    <dgm:pt modelId="{842A2320-2A76-4031-BC90-E34E6E3289C8}" type="pres">
      <dgm:prSet presAssocID="{26523944-FC15-4269-B542-B3C21A94105C}" presName="composite" presStyleCnt="0"/>
      <dgm:spPr/>
    </dgm:pt>
    <dgm:pt modelId="{48C5E336-361F-48DE-B899-2869CC9BF12F}" type="pres">
      <dgm:prSet presAssocID="{26523944-FC15-4269-B542-B3C21A94105C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DAC6D1E7-8FF7-45B9-B7F0-8794BB803700}" type="pres">
      <dgm:prSet presAssocID="{26523944-FC15-4269-B542-B3C21A94105C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F615E621-16C7-4D44-A3A2-E6E70E528C79}" type="presOf" srcId="{0CDC9C4D-CADE-41C8-82FC-F8A93562DD0A}" destId="{240B903F-20B5-4641-8E42-A646A714016C}" srcOrd="0" destOrd="0" presId="urn:microsoft.com/office/officeart/2005/8/layout/chevron2"/>
    <dgm:cxn modelId="{F6057D22-98CC-43BD-A50B-C78C38923A59}" type="presOf" srcId="{26523944-FC15-4269-B542-B3C21A94105C}" destId="{48C5E336-361F-48DE-B899-2869CC9BF12F}" srcOrd="0" destOrd="0" presId="urn:microsoft.com/office/officeart/2005/8/layout/chevron2"/>
    <dgm:cxn modelId="{99BD8324-476E-4AC1-92D2-39BE1B65FBDA}" type="presOf" srcId="{DE19EA0A-CCAF-4D13-B38F-6D4CDB6CB852}" destId="{DAC6D1E7-8FF7-45B9-B7F0-8794BB803700}" srcOrd="0" destOrd="0" presId="urn:microsoft.com/office/officeart/2005/8/layout/chevron2"/>
    <dgm:cxn modelId="{7174722F-57DC-4486-A653-E9D9C2CD9C20}" type="presOf" srcId="{BF1B8465-BF83-4DF7-B218-87B068B4C8A0}" destId="{AA43B2CE-68B5-4819-A77F-67A8A02FB727}" srcOrd="0" destOrd="0" presId="urn:microsoft.com/office/officeart/2005/8/layout/chevron2"/>
    <dgm:cxn modelId="{C7221F35-7F9D-4442-828D-D18A9BBD222E}" srcId="{4AB72EDF-85AE-43EB-A780-AEF76E677EA2}" destId="{0CDC9C4D-CADE-41C8-82FC-F8A93562DD0A}" srcOrd="2" destOrd="0" parTransId="{545E5559-4AA4-4F60-9813-6C5D6C3AFC56}" sibTransId="{4C201BAC-DADB-4602-A7CC-F64E597496B4}"/>
    <dgm:cxn modelId="{CA738E61-2F15-4465-AA0A-64E64E0D10C1}" type="presOf" srcId="{7493218C-0E50-490E-9E47-A11A7B708CEB}" destId="{ADC07F35-82C4-482D-BEB5-D67A44F3EC41}" srcOrd="0" destOrd="0" presId="urn:microsoft.com/office/officeart/2005/8/layout/chevron2"/>
    <dgm:cxn modelId="{E753A144-AE1F-4366-BFE5-7412903667A9}" type="presOf" srcId="{F1375141-9BD3-4224-B8E5-7D831CC6E7FC}" destId="{951FEED5-A599-4187-B34F-2582FD3CA5C3}" srcOrd="0" destOrd="0" presId="urn:microsoft.com/office/officeart/2005/8/layout/chevron2"/>
    <dgm:cxn modelId="{CB957D55-4BBF-47A7-B69D-B76665EC3198}" srcId="{4AB72EDF-85AE-43EB-A780-AEF76E677EA2}" destId="{7493218C-0E50-490E-9E47-A11A7B708CEB}" srcOrd="0" destOrd="0" parTransId="{1E1DD99F-E51A-4514-BC0C-890DC0F66B2C}" sibTransId="{73A4F1D6-21C3-4342-BA35-8EB16E9AB1DC}"/>
    <dgm:cxn modelId="{6B943185-57F6-4963-B53E-02F8D5389948}" type="presOf" srcId="{63BBEE80-4ED2-4D32-AF9C-AED8FA595C50}" destId="{49498478-C885-481C-826F-B827CFE99643}" srcOrd="0" destOrd="0" presId="urn:microsoft.com/office/officeart/2005/8/layout/chevron2"/>
    <dgm:cxn modelId="{DD072F8C-EC61-4C61-80A2-B73857F5B690}" srcId="{88C97662-7ECC-42E8-82C1-60A4142F402A}" destId="{63BBEE80-4ED2-4D32-AF9C-AED8FA595C50}" srcOrd="0" destOrd="0" parTransId="{F94EB7CC-5776-403A-BDFD-61D6EBC854EB}" sibTransId="{FCA1D8E8-F88F-4731-8537-701C65D18788}"/>
    <dgm:cxn modelId="{BBAB43A6-772F-4CD4-8B10-EC64D54E8F9F}" srcId="{0CDC9C4D-CADE-41C8-82FC-F8A93562DD0A}" destId="{F1375141-9BD3-4224-B8E5-7D831CC6E7FC}" srcOrd="0" destOrd="0" parTransId="{D20B958E-6628-4DE8-9819-9C07A4D643D5}" sibTransId="{E55AE46B-6A43-4E4E-957A-E465E3655BDB}"/>
    <dgm:cxn modelId="{CC17B4C3-E36D-4827-8768-1AA9055DE6E2}" type="presOf" srcId="{4AB72EDF-85AE-43EB-A780-AEF76E677EA2}" destId="{53547A65-4E9C-43C6-ACBE-3AD29706A062}" srcOrd="0" destOrd="0" presId="urn:microsoft.com/office/officeart/2005/8/layout/chevron2"/>
    <dgm:cxn modelId="{C05769C9-347F-4010-A84D-9A5BA102175E}" srcId="{26523944-FC15-4269-B542-B3C21A94105C}" destId="{DE19EA0A-CCAF-4D13-B38F-6D4CDB6CB852}" srcOrd="0" destOrd="0" parTransId="{A8A91230-702C-4DCA-9EBC-01995E3EBAAE}" sibTransId="{96C30824-BB55-45AA-ADB2-F8931F0D82CC}"/>
    <dgm:cxn modelId="{9E4063CF-733C-4FAB-9F0C-A1FC4689BF78}" srcId="{4AB72EDF-85AE-43EB-A780-AEF76E677EA2}" destId="{88C97662-7ECC-42E8-82C1-60A4142F402A}" srcOrd="1" destOrd="0" parTransId="{B7C06FFE-DB7A-4407-98D2-C697C1976144}" sibTransId="{EC4D0E27-1473-468B-B1FE-268D019341AB}"/>
    <dgm:cxn modelId="{5F4DD6D2-6171-4BD0-8D19-8F9893451B46}" srcId="{7493218C-0E50-490E-9E47-A11A7B708CEB}" destId="{BF1B8465-BF83-4DF7-B218-87B068B4C8A0}" srcOrd="0" destOrd="0" parTransId="{DA41A264-8D56-456A-B518-CCBE0AD01737}" sibTransId="{2855C867-8507-405E-AC6F-D8971F0561C7}"/>
    <dgm:cxn modelId="{07EE8FE1-2763-469E-A4CA-0D8D280D762B}" type="presOf" srcId="{88C97662-7ECC-42E8-82C1-60A4142F402A}" destId="{DA97BA69-6F97-4327-9759-1F3D88D5F4F2}" srcOrd="0" destOrd="0" presId="urn:microsoft.com/office/officeart/2005/8/layout/chevron2"/>
    <dgm:cxn modelId="{3098D6ED-92ED-46BD-99FC-CE6E96049B84}" srcId="{4AB72EDF-85AE-43EB-A780-AEF76E677EA2}" destId="{26523944-FC15-4269-B542-B3C21A94105C}" srcOrd="3" destOrd="0" parTransId="{A9766226-0DEE-4282-A226-4C76BDEE7306}" sibTransId="{B5122F05-1028-4C35-BD92-EE5ED58C45A3}"/>
    <dgm:cxn modelId="{52CB1E82-10E9-46DA-BC38-83A8CF64A54D}" type="presParOf" srcId="{53547A65-4E9C-43C6-ACBE-3AD29706A062}" destId="{25C038FC-CDC7-4F56-92B3-710962E3FB1A}" srcOrd="0" destOrd="0" presId="urn:microsoft.com/office/officeart/2005/8/layout/chevron2"/>
    <dgm:cxn modelId="{08F3FC0A-2136-4CC5-A7A1-44FAA248440D}" type="presParOf" srcId="{25C038FC-CDC7-4F56-92B3-710962E3FB1A}" destId="{ADC07F35-82C4-482D-BEB5-D67A44F3EC41}" srcOrd="0" destOrd="0" presId="urn:microsoft.com/office/officeart/2005/8/layout/chevron2"/>
    <dgm:cxn modelId="{C4415D84-6181-43DC-8376-736AE6E8137F}" type="presParOf" srcId="{25C038FC-CDC7-4F56-92B3-710962E3FB1A}" destId="{AA43B2CE-68B5-4819-A77F-67A8A02FB727}" srcOrd="1" destOrd="0" presId="urn:microsoft.com/office/officeart/2005/8/layout/chevron2"/>
    <dgm:cxn modelId="{965A5130-4AF8-44D1-BCE1-2AA48BFA5C6C}" type="presParOf" srcId="{53547A65-4E9C-43C6-ACBE-3AD29706A062}" destId="{E819DACE-8A10-4CCC-8EE5-739E3C3C2421}" srcOrd="1" destOrd="0" presId="urn:microsoft.com/office/officeart/2005/8/layout/chevron2"/>
    <dgm:cxn modelId="{10C58887-3516-40C0-973C-AB6E230655F7}" type="presParOf" srcId="{53547A65-4E9C-43C6-ACBE-3AD29706A062}" destId="{557A6D31-F0D2-4787-BD9F-5C31D0656DB1}" srcOrd="2" destOrd="0" presId="urn:microsoft.com/office/officeart/2005/8/layout/chevron2"/>
    <dgm:cxn modelId="{19848FC8-D2E5-457D-B991-A074878D800C}" type="presParOf" srcId="{557A6D31-F0D2-4787-BD9F-5C31D0656DB1}" destId="{DA97BA69-6F97-4327-9759-1F3D88D5F4F2}" srcOrd="0" destOrd="0" presId="urn:microsoft.com/office/officeart/2005/8/layout/chevron2"/>
    <dgm:cxn modelId="{392942D0-CED8-49FB-A3CC-33A6F9AF605D}" type="presParOf" srcId="{557A6D31-F0D2-4787-BD9F-5C31D0656DB1}" destId="{49498478-C885-481C-826F-B827CFE99643}" srcOrd="1" destOrd="0" presId="urn:microsoft.com/office/officeart/2005/8/layout/chevron2"/>
    <dgm:cxn modelId="{EB7675C7-6EA9-4113-A16B-D1E6875AE4C2}" type="presParOf" srcId="{53547A65-4E9C-43C6-ACBE-3AD29706A062}" destId="{DDBAE7AF-79A3-4579-9B8E-F9072DC19BBE}" srcOrd="3" destOrd="0" presId="urn:microsoft.com/office/officeart/2005/8/layout/chevron2"/>
    <dgm:cxn modelId="{40D6E830-6A0C-4ED7-9EC9-828B336547F3}" type="presParOf" srcId="{53547A65-4E9C-43C6-ACBE-3AD29706A062}" destId="{868B0D3E-63C7-4E8E-9317-D6FE5114C926}" srcOrd="4" destOrd="0" presId="urn:microsoft.com/office/officeart/2005/8/layout/chevron2"/>
    <dgm:cxn modelId="{70D2412E-F91B-494C-BCBF-13BD1F0953E3}" type="presParOf" srcId="{868B0D3E-63C7-4E8E-9317-D6FE5114C926}" destId="{240B903F-20B5-4641-8E42-A646A714016C}" srcOrd="0" destOrd="0" presId="urn:microsoft.com/office/officeart/2005/8/layout/chevron2"/>
    <dgm:cxn modelId="{5D5DD9D3-42DA-43CA-BBA8-94F81F36D24D}" type="presParOf" srcId="{868B0D3E-63C7-4E8E-9317-D6FE5114C926}" destId="{951FEED5-A599-4187-B34F-2582FD3CA5C3}" srcOrd="1" destOrd="0" presId="urn:microsoft.com/office/officeart/2005/8/layout/chevron2"/>
    <dgm:cxn modelId="{F206473F-D461-4380-B4AB-8C00F892764B}" type="presParOf" srcId="{53547A65-4E9C-43C6-ACBE-3AD29706A062}" destId="{D4AE9DE1-ADA9-4000-8100-FCE63A06A6F9}" srcOrd="5" destOrd="0" presId="urn:microsoft.com/office/officeart/2005/8/layout/chevron2"/>
    <dgm:cxn modelId="{C7E75642-DF01-4C56-9F0F-205C8AC5F5E5}" type="presParOf" srcId="{53547A65-4E9C-43C6-ACBE-3AD29706A062}" destId="{842A2320-2A76-4031-BC90-E34E6E3289C8}" srcOrd="6" destOrd="0" presId="urn:microsoft.com/office/officeart/2005/8/layout/chevron2"/>
    <dgm:cxn modelId="{4F003F47-B697-4267-8D79-608DD39EFE1C}" type="presParOf" srcId="{842A2320-2A76-4031-BC90-E34E6E3289C8}" destId="{48C5E336-361F-48DE-B899-2869CC9BF12F}" srcOrd="0" destOrd="0" presId="urn:microsoft.com/office/officeart/2005/8/layout/chevron2"/>
    <dgm:cxn modelId="{35E943E7-060C-4577-8A49-CF174C7ED7C2}" type="presParOf" srcId="{842A2320-2A76-4031-BC90-E34E6E3289C8}" destId="{DAC6D1E7-8FF7-45B9-B7F0-8794BB8037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C07F35-82C4-482D-BEB5-D67A44F3EC41}">
      <dsp:nvSpPr>
        <dsp:cNvPr id="0" name=""/>
        <dsp:cNvSpPr/>
      </dsp:nvSpPr>
      <dsp:spPr>
        <a:xfrm rot="5400000">
          <a:off x="-157075" y="158930"/>
          <a:ext cx="1047169" cy="733018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Launch</a:t>
          </a:r>
        </a:p>
      </dsp:txBody>
      <dsp:txXfrm rot="-5400000">
        <a:off x="1" y="368363"/>
        <a:ext cx="733018" cy="314151"/>
      </dsp:txXfrm>
    </dsp:sp>
    <dsp:sp modelId="{AA43B2CE-68B5-4819-A77F-67A8A02FB727}">
      <dsp:nvSpPr>
        <dsp:cNvPr id="0" name=""/>
        <dsp:cNvSpPr/>
      </dsp:nvSpPr>
      <dsp:spPr>
        <a:xfrm rot="5400000">
          <a:off x="2356484" y="-1621610"/>
          <a:ext cx="680660" cy="392759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Launch governance and membership</a:t>
          </a:r>
        </a:p>
      </dsp:txBody>
      <dsp:txXfrm rot="-5400000">
        <a:off x="733019" y="35082"/>
        <a:ext cx="3894365" cy="614206"/>
      </dsp:txXfrm>
    </dsp:sp>
    <dsp:sp modelId="{DA97BA69-6F97-4327-9759-1F3D88D5F4F2}">
      <dsp:nvSpPr>
        <dsp:cNvPr id="0" name=""/>
        <dsp:cNvSpPr/>
      </dsp:nvSpPr>
      <dsp:spPr>
        <a:xfrm rot="5400000">
          <a:off x="-157075" y="1056224"/>
          <a:ext cx="1047169" cy="733018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Lead</a:t>
          </a:r>
        </a:p>
      </dsp:txBody>
      <dsp:txXfrm rot="-5400000">
        <a:off x="1" y="1265657"/>
        <a:ext cx="733018" cy="314151"/>
      </dsp:txXfrm>
    </dsp:sp>
    <dsp:sp modelId="{49498478-C885-481C-826F-B827CFE99643}">
      <dsp:nvSpPr>
        <dsp:cNvPr id="0" name=""/>
        <dsp:cNvSpPr/>
      </dsp:nvSpPr>
      <dsp:spPr>
        <a:xfrm rot="5400000">
          <a:off x="2356484" y="-724316"/>
          <a:ext cx="680660" cy="392759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Lead advocacy efforts</a:t>
          </a:r>
        </a:p>
      </dsp:txBody>
      <dsp:txXfrm rot="-5400000">
        <a:off x="733019" y="932376"/>
        <a:ext cx="3894365" cy="614206"/>
      </dsp:txXfrm>
    </dsp:sp>
    <dsp:sp modelId="{240B903F-20B5-4641-8E42-A646A714016C}">
      <dsp:nvSpPr>
        <dsp:cNvPr id="0" name=""/>
        <dsp:cNvSpPr/>
      </dsp:nvSpPr>
      <dsp:spPr>
        <a:xfrm rot="5400000">
          <a:off x="-157075" y="1953518"/>
          <a:ext cx="1047169" cy="733018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Educate</a:t>
          </a:r>
        </a:p>
      </dsp:txBody>
      <dsp:txXfrm rot="-5400000">
        <a:off x="1" y="2162951"/>
        <a:ext cx="733018" cy="314151"/>
      </dsp:txXfrm>
    </dsp:sp>
    <dsp:sp modelId="{951FEED5-A599-4187-B34F-2582FD3CA5C3}">
      <dsp:nvSpPr>
        <dsp:cNvPr id="0" name=""/>
        <dsp:cNvSpPr/>
      </dsp:nvSpPr>
      <dsp:spPr>
        <a:xfrm rot="5400000">
          <a:off x="2356484" y="172977"/>
          <a:ext cx="680660" cy="392759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Educate Congress, Administration on AFIM </a:t>
          </a:r>
        </a:p>
      </dsp:txBody>
      <dsp:txXfrm rot="-5400000">
        <a:off x="733019" y="1829670"/>
        <a:ext cx="3894365" cy="614206"/>
      </dsp:txXfrm>
    </dsp:sp>
    <dsp:sp modelId="{48C5E336-361F-48DE-B899-2869CC9BF12F}">
      <dsp:nvSpPr>
        <dsp:cNvPr id="0" name=""/>
        <dsp:cNvSpPr/>
      </dsp:nvSpPr>
      <dsp:spPr>
        <a:xfrm rot="5400000">
          <a:off x="-157075" y="2850812"/>
          <a:ext cx="1047169" cy="733018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Build</a:t>
          </a:r>
        </a:p>
      </dsp:txBody>
      <dsp:txXfrm rot="-5400000">
        <a:off x="1" y="3060245"/>
        <a:ext cx="733018" cy="314151"/>
      </dsp:txXfrm>
    </dsp:sp>
    <dsp:sp modelId="{DAC6D1E7-8FF7-45B9-B7F0-8794BB803700}">
      <dsp:nvSpPr>
        <dsp:cNvPr id="0" name=""/>
        <dsp:cNvSpPr/>
      </dsp:nvSpPr>
      <dsp:spPr>
        <a:xfrm rot="5400000">
          <a:off x="2356484" y="1070271"/>
          <a:ext cx="680660" cy="392759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Build evidence for sustainable, accountable Food Is Medicine models</a:t>
          </a:r>
        </a:p>
      </dsp:txBody>
      <dsp:txXfrm rot="-5400000">
        <a:off x="733019" y="2726964"/>
        <a:ext cx="3894365" cy="614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77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898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82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656" y="5276088"/>
            <a:ext cx="11344749" cy="78638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4399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656" y="5980176"/>
            <a:ext cx="11344749" cy="53035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F9A648C8-0436-6FAF-8B52-BA15EFB5F9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2811" y="343038"/>
            <a:ext cx="11503204" cy="4792766"/>
          </a:xfrm>
          <a:custGeom>
            <a:avLst/>
            <a:gdLst>
              <a:gd name="connsiteX0" fmla="*/ 292023 w 11506200"/>
              <a:gd name="connsiteY0" fmla="*/ 0 h 4792766"/>
              <a:gd name="connsiteX1" fmla="*/ 11214177 w 11506200"/>
              <a:gd name="connsiteY1" fmla="*/ 0 h 4792766"/>
              <a:gd name="connsiteX2" fmla="*/ 11506200 w 11506200"/>
              <a:gd name="connsiteY2" fmla="*/ 292023 h 4792766"/>
              <a:gd name="connsiteX3" fmla="*/ 11506200 w 11506200"/>
              <a:gd name="connsiteY3" fmla="*/ 4500743 h 4792766"/>
              <a:gd name="connsiteX4" fmla="*/ 11214177 w 11506200"/>
              <a:gd name="connsiteY4" fmla="*/ 4792766 h 4792766"/>
              <a:gd name="connsiteX5" fmla="*/ 292023 w 11506200"/>
              <a:gd name="connsiteY5" fmla="*/ 4792766 h 4792766"/>
              <a:gd name="connsiteX6" fmla="*/ 0 w 11506200"/>
              <a:gd name="connsiteY6" fmla="*/ 4500743 h 4792766"/>
              <a:gd name="connsiteX7" fmla="*/ 0 w 11506200"/>
              <a:gd name="connsiteY7" fmla="*/ 292023 h 4792766"/>
              <a:gd name="connsiteX8" fmla="*/ 292023 w 11506200"/>
              <a:gd name="connsiteY8" fmla="*/ 0 h 4792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4792766">
                <a:moveTo>
                  <a:pt x="292023" y="0"/>
                </a:moveTo>
                <a:lnTo>
                  <a:pt x="11214177" y="0"/>
                </a:lnTo>
                <a:cubicBezTo>
                  <a:pt x="11375457" y="0"/>
                  <a:pt x="11506200" y="130743"/>
                  <a:pt x="11506200" y="292023"/>
                </a:cubicBezTo>
                <a:lnTo>
                  <a:pt x="11506200" y="4500743"/>
                </a:lnTo>
                <a:cubicBezTo>
                  <a:pt x="11506200" y="4662023"/>
                  <a:pt x="11375457" y="4792766"/>
                  <a:pt x="11214177" y="4792766"/>
                </a:cubicBezTo>
                <a:lnTo>
                  <a:pt x="292023" y="4792766"/>
                </a:lnTo>
                <a:cubicBezTo>
                  <a:pt x="130743" y="4792766"/>
                  <a:pt x="0" y="4662023"/>
                  <a:pt x="0" y="4500743"/>
                </a:cubicBezTo>
                <a:lnTo>
                  <a:pt x="0" y="292023"/>
                </a:lnTo>
                <a:cubicBezTo>
                  <a:pt x="0" y="130743"/>
                  <a:pt x="130743" y="0"/>
                  <a:pt x="292023" y="0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24" y="6519673"/>
            <a:ext cx="3493404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6CD91AB5-8D64-469B-81DF-A26B406D2B54}" type="datetime1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4210" y="6519673"/>
            <a:ext cx="2804674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9133" y="6519673"/>
            <a:ext cx="429095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2270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519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8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513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17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23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259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193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31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367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492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Alex.Lewin-Zwerdling@AFIMAlliance.org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ul.Lee@AFIMAlliance.or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mc.ncbi.nlm.nih.gov/articles/PMC9032066/?utm_source=chatgpt.com#bb0010" TargetMode="External"/><Relationship Id="rId7" Type="http://schemas.openxmlformats.org/officeDocument/2006/relationships/hyperlink" Target="https://pubmed.ncbi.nlm.nih.gov/40767914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ubmed.ncbi.nlm.nih.gov/37516955/" TargetMode="External"/><Relationship Id="rId5" Type="http://schemas.openxmlformats.org/officeDocument/2006/relationships/hyperlink" Target="https://nam12.safelinks.protection.outlook.com/?url=https%3A%2F%2Fpubmed.ncbi.nlm.nih.gov%2F40767914%2F&amp;data=05%7C02%7Cpaul.lee%40shcare.net%7C32537d5e079349df7eea08de08120387%7C9b9790ee2fe14cf8a3451c47c79aef30%7C0%7C0%7C638957070694095315%7CUnknown%7CTWFpbGZsb3d8eyJFbXB0eU1hcGkiOnRydWUsIlYiOiIwLjAuMDAwMCIsIlAiOiJXaW4zMiIsIkFOIjoiTWFpbCIsIldUIjoyfQ%3D%3D%7C0%7C%7C%7C&amp;sdata=vlxEM0pGWe04qPL%2F2lm1ZBye8FpGowSOVW6Mpc%2FMiHM%3D&amp;reserved=0" TargetMode="External"/><Relationship Id="rId4" Type="http://schemas.openxmlformats.org/officeDocument/2006/relationships/hyperlink" Target="https://nam12.safelinks.protection.outlook.com/?url=https%3A%2F%2Fwww.jandonline.org%2Farticle%2FS2212-2672(25)00497-6%2Ffulltext&amp;data=05%7C02%7Cpaul.lee%40shcare.net%7C32537d5e079349df7eea08de08120387%7C9b9790ee2fe14cf8a3451c47c79aef30%7C0%7C0%7C638957070694064696%7CUnknown%7CTWFpbGZsb3d8eyJFbXB0eU1hcGkiOnRydWUsIlYiOiIwLjAuMDAwMCIsIlAiOiJXaW4zMiIsIkFOIjoiTWFpbCIsIldUIjoyfQ%3D%3D%7C0%7C%7C%7C&amp;sdata=j4M9HTWeYB2sPxa%2Fi0pu1TX8iPH6zQn17JORTmosjhQ%3D&amp;reserved=0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logo for a company&#10;&#10;AI-generated content may be incorrect.">
            <a:extLst>
              <a:ext uri="{FF2B5EF4-FFF2-40B4-BE49-F238E27FC236}">
                <a16:creationId xmlns:a16="http://schemas.microsoft.com/office/drawing/2014/main" id="{6626C02A-86A0-293C-0870-9EBCE969A7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03" b="26885"/>
          <a:stretch>
            <a:fillRect/>
          </a:stretch>
        </p:blipFill>
        <p:spPr bwMode="auto">
          <a:xfrm>
            <a:off x="264573" y="5607588"/>
            <a:ext cx="1781981" cy="9497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A pile of tomatoes and peppers&#10;&#10;AI-generated content may be incorrect.">
            <a:extLst>
              <a:ext uri="{FF2B5EF4-FFF2-40B4-BE49-F238E27FC236}">
                <a16:creationId xmlns:a16="http://schemas.microsoft.com/office/drawing/2014/main" id="{634543BD-0D36-45F3-776A-B5A9798C3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909" y="893"/>
            <a:ext cx="7963915" cy="5299323"/>
          </a:xfrm>
          <a:prstGeom prst="rect">
            <a:avLst/>
          </a:prstGeom>
        </p:spPr>
      </p:pic>
      <p:pic>
        <p:nvPicPr>
          <p:cNvPr id="15" name="Picture 14" descr="A person holding a bag of food&#10;&#10;AI-generated content may be incorrect.">
            <a:extLst>
              <a:ext uri="{FF2B5EF4-FFF2-40B4-BE49-F238E27FC236}">
                <a16:creationId xmlns:a16="http://schemas.microsoft.com/office/drawing/2014/main" id="{95FC34BA-F90E-2B2A-0E55-584D8DB72F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92"/>
            <a:ext cx="7948984" cy="529932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A9CFBCD-3A22-14B7-7E57-6EB1029EB054}"/>
              </a:ext>
            </a:extLst>
          </p:cNvPr>
          <p:cNvSpPr txBox="1"/>
          <p:nvPr/>
        </p:nvSpPr>
        <p:spPr>
          <a:xfrm>
            <a:off x="2334275" y="5819410"/>
            <a:ext cx="9676317" cy="58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99" b="1">
                <a:solidFill>
                  <a:schemeClr val="bg1"/>
                </a:solidFill>
              </a:rPr>
              <a:t>Join the Accountable Food Is Medicine Alliance</a:t>
            </a:r>
          </a:p>
        </p:txBody>
      </p:sp>
    </p:spTree>
    <p:extLst>
      <p:ext uri="{BB962C8B-B14F-4D97-AF65-F5344CB8AC3E}">
        <p14:creationId xmlns:p14="http://schemas.microsoft.com/office/powerpoint/2010/main" val="75659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1D46B9-0751-F6B3-F9D2-00B6C79070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82" r="25902" b="4707"/>
          <a:stretch>
            <a:fillRect/>
          </a:stretch>
        </p:blipFill>
        <p:spPr>
          <a:xfrm>
            <a:off x="3522569" y="10"/>
            <a:ext cx="8666255" cy="685799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75406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70997" y="1161288"/>
            <a:ext cx="3437249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>
              <a:latin typeface="+mj-lt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000" b="1">
                <a:solidFill>
                  <a:srgbClr val="A2BC9B"/>
                </a:solidFill>
              </a:defRPr>
            </a:pPr>
            <a:r>
              <a:rPr lang="en-US" sz="40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Membership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377" y="605861"/>
            <a:ext cx="73152" cy="5484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132" y="2443480"/>
            <a:ext cx="330012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0996" y="2718054"/>
            <a:ext cx="4408267" cy="375589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defRPr sz="2400">
                <a:solidFill>
                  <a:srgbClr val="2D2D2D"/>
                </a:solidFill>
              </a:defRPr>
            </a:pPr>
            <a:r>
              <a:rPr lang="en-US" sz="3400" dirty="0"/>
              <a:t>The Alliance convenes health systems, ag and food companies, payers, employers, universities, and community organizations committed to fighting chronic disease and lowering the cost of care through AFIM.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endParaRPr lang="en-US" sz="3400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defRPr sz="2400">
                <a:solidFill>
                  <a:srgbClr val="2D2D2D"/>
                </a:solidFill>
              </a:defRPr>
            </a:pPr>
            <a:r>
              <a:rPr lang="en-US" sz="3400" dirty="0"/>
              <a:t>The Alliance is dues supported.  Seven founding members receive a seat on the first governing board.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7408C3-F356-B9E5-80F3-C7DCD5748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2B6949-ED5F-99EF-9AFC-475DF29CF160}"/>
              </a:ext>
            </a:extLst>
          </p:cNvPr>
          <p:cNvSpPr txBox="1"/>
          <p:nvPr/>
        </p:nvSpPr>
        <p:spPr>
          <a:xfrm>
            <a:off x="639913" y="325369"/>
            <a:ext cx="4668880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300" dirty="0">
              <a:latin typeface="+mj-lt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000" b="1">
                <a:solidFill>
                  <a:srgbClr val="A2BC9B"/>
                </a:solidFill>
              </a:defRPr>
            </a:pPr>
            <a:r>
              <a:rPr lang="en-US" sz="5300" dirty="0">
                <a:latin typeface="+mj-lt"/>
                <a:ea typeface="+mj-ea"/>
                <a:cs typeface="+mj-cs"/>
              </a:rPr>
              <a:t>Alliance Structure</a:t>
            </a:r>
          </a:p>
        </p:txBody>
      </p:sp>
      <p:sp>
        <p:nvSpPr>
          <p:cNvPr id="103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913" y="2586994"/>
            <a:ext cx="3473815" cy="18288"/>
          </a:xfrm>
          <a:custGeom>
            <a:avLst/>
            <a:gdLst>
              <a:gd name="connsiteX0" fmla="*/ 0 w 3473815"/>
              <a:gd name="connsiteY0" fmla="*/ 0 h 18288"/>
              <a:gd name="connsiteX1" fmla="*/ 694763 w 3473815"/>
              <a:gd name="connsiteY1" fmla="*/ 0 h 18288"/>
              <a:gd name="connsiteX2" fmla="*/ 1354788 w 3473815"/>
              <a:gd name="connsiteY2" fmla="*/ 0 h 18288"/>
              <a:gd name="connsiteX3" fmla="*/ 2014813 w 3473815"/>
              <a:gd name="connsiteY3" fmla="*/ 0 h 18288"/>
              <a:gd name="connsiteX4" fmla="*/ 2779052 w 3473815"/>
              <a:gd name="connsiteY4" fmla="*/ 0 h 18288"/>
              <a:gd name="connsiteX5" fmla="*/ 3473815 w 3473815"/>
              <a:gd name="connsiteY5" fmla="*/ 0 h 18288"/>
              <a:gd name="connsiteX6" fmla="*/ 3473815 w 3473815"/>
              <a:gd name="connsiteY6" fmla="*/ 18288 h 18288"/>
              <a:gd name="connsiteX7" fmla="*/ 2779052 w 3473815"/>
              <a:gd name="connsiteY7" fmla="*/ 18288 h 18288"/>
              <a:gd name="connsiteX8" fmla="*/ 2188503 w 3473815"/>
              <a:gd name="connsiteY8" fmla="*/ 18288 h 18288"/>
              <a:gd name="connsiteX9" fmla="*/ 1528479 w 3473815"/>
              <a:gd name="connsiteY9" fmla="*/ 18288 h 18288"/>
              <a:gd name="connsiteX10" fmla="*/ 868454 w 3473815"/>
              <a:gd name="connsiteY10" fmla="*/ 18288 h 18288"/>
              <a:gd name="connsiteX11" fmla="*/ 0 w 3473815"/>
              <a:gd name="connsiteY11" fmla="*/ 18288 h 18288"/>
              <a:gd name="connsiteX12" fmla="*/ 0 w 3473815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3815" h="18288" fill="none" extrusionOk="0">
                <a:moveTo>
                  <a:pt x="0" y="0"/>
                </a:moveTo>
                <a:cubicBezTo>
                  <a:pt x="182906" y="5222"/>
                  <a:pt x="525212" y="15044"/>
                  <a:pt x="694763" y="0"/>
                </a:cubicBezTo>
                <a:cubicBezTo>
                  <a:pt x="864314" y="-15044"/>
                  <a:pt x="1095979" y="-25460"/>
                  <a:pt x="1354788" y="0"/>
                </a:cubicBezTo>
                <a:cubicBezTo>
                  <a:pt x="1613597" y="25460"/>
                  <a:pt x="1827465" y="3076"/>
                  <a:pt x="2014813" y="0"/>
                </a:cubicBezTo>
                <a:cubicBezTo>
                  <a:pt x="2202162" y="-3076"/>
                  <a:pt x="2561462" y="29782"/>
                  <a:pt x="2779052" y="0"/>
                </a:cubicBezTo>
                <a:cubicBezTo>
                  <a:pt x="2996642" y="-29782"/>
                  <a:pt x="3260877" y="-7505"/>
                  <a:pt x="3473815" y="0"/>
                </a:cubicBezTo>
                <a:cubicBezTo>
                  <a:pt x="3473381" y="7551"/>
                  <a:pt x="3473348" y="9822"/>
                  <a:pt x="3473815" y="18288"/>
                </a:cubicBezTo>
                <a:cubicBezTo>
                  <a:pt x="3221493" y="35914"/>
                  <a:pt x="2987895" y="39816"/>
                  <a:pt x="2779052" y="18288"/>
                </a:cubicBezTo>
                <a:cubicBezTo>
                  <a:pt x="2570209" y="-3240"/>
                  <a:pt x="2343602" y="7168"/>
                  <a:pt x="2188503" y="18288"/>
                </a:cubicBezTo>
                <a:cubicBezTo>
                  <a:pt x="2033404" y="29408"/>
                  <a:pt x="1812100" y="18034"/>
                  <a:pt x="1528479" y="18288"/>
                </a:cubicBezTo>
                <a:cubicBezTo>
                  <a:pt x="1244858" y="18542"/>
                  <a:pt x="1155493" y="-1402"/>
                  <a:pt x="868454" y="18288"/>
                </a:cubicBezTo>
                <a:cubicBezTo>
                  <a:pt x="581415" y="37978"/>
                  <a:pt x="215843" y="-23060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3815" h="18288" stroke="0" extrusionOk="0">
                <a:moveTo>
                  <a:pt x="0" y="0"/>
                </a:moveTo>
                <a:cubicBezTo>
                  <a:pt x="242785" y="-29423"/>
                  <a:pt x="378998" y="-19420"/>
                  <a:pt x="625287" y="0"/>
                </a:cubicBezTo>
                <a:cubicBezTo>
                  <a:pt x="871576" y="19420"/>
                  <a:pt x="1067984" y="20453"/>
                  <a:pt x="1389526" y="0"/>
                </a:cubicBezTo>
                <a:cubicBezTo>
                  <a:pt x="1711068" y="-20453"/>
                  <a:pt x="1750898" y="12571"/>
                  <a:pt x="1980075" y="0"/>
                </a:cubicBezTo>
                <a:cubicBezTo>
                  <a:pt x="2209252" y="-12571"/>
                  <a:pt x="2443074" y="-14077"/>
                  <a:pt x="2570623" y="0"/>
                </a:cubicBezTo>
                <a:cubicBezTo>
                  <a:pt x="2698172" y="14077"/>
                  <a:pt x="3135362" y="-35726"/>
                  <a:pt x="3473815" y="0"/>
                </a:cubicBezTo>
                <a:cubicBezTo>
                  <a:pt x="3473733" y="4406"/>
                  <a:pt x="3473726" y="9982"/>
                  <a:pt x="3473815" y="18288"/>
                </a:cubicBezTo>
                <a:cubicBezTo>
                  <a:pt x="3180355" y="10141"/>
                  <a:pt x="2981436" y="-5889"/>
                  <a:pt x="2813790" y="18288"/>
                </a:cubicBezTo>
                <a:cubicBezTo>
                  <a:pt x="2646145" y="42465"/>
                  <a:pt x="2412345" y="4786"/>
                  <a:pt x="2153765" y="18288"/>
                </a:cubicBezTo>
                <a:cubicBezTo>
                  <a:pt x="1895186" y="31790"/>
                  <a:pt x="1663932" y="40265"/>
                  <a:pt x="1493740" y="18288"/>
                </a:cubicBezTo>
                <a:cubicBezTo>
                  <a:pt x="1323549" y="-3689"/>
                  <a:pt x="925140" y="-7542"/>
                  <a:pt x="729501" y="18288"/>
                </a:cubicBezTo>
                <a:cubicBezTo>
                  <a:pt x="533862" y="44118"/>
                  <a:pt x="281408" y="3492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3AD08E-3249-83C4-ED8C-B9D507046542}"/>
              </a:ext>
            </a:extLst>
          </p:cNvPr>
          <p:cNvSpPr txBox="1"/>
          <p:nvPr/>
        </p:nvSpPr>
        <p:spPr>
          <a:xfrm>
            <a:off x="639912" y="2872899"/>
            <a:ext cx="6004728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r>
              <a:rPr lang="en-US" sz="2800" dirty="0"/>
              <a:t>7 Board Members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r>
              <a:rPr lang="en-US" sz="2800" dirty="0"/>
              <a:t>25 Total Members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r>
              <a:rPr lang="en-US" sz="2800" dirty="0"/>
              <a:t>501(c)(6)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r>
              <a:rPr lang="en-US" sz="2800" dirty="0"/>
              <a:t>Monthly Member Meetings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r>
              <a:rPr lang="en-US" sz="2800" dirty="0"/>
              <a:t>Quarterly Board Meetings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r>
              <a:rPr lang="en-US" sz="2800" dirty="0"/>
              <a:t>Dues: $3k/Month</a:t>
            </a:r>
          </a:p>
        </p:txBody>
      </p:sp>
      <p:pic>
        <p:nvPicPr>
          <p:cNvPr id="1026" name="Picture 2" descr="People Eating Healthy People eating healthy as a group of hands shaped as a heart as a dining concept and nutrition symbol for as a health lifestyle. food as medicine trade association stock pictures, royalty-free photos &amp; images">
            <a:extLst>
              <a:ext uri="{FF2B5EF4-FFF2-40B4-BE49-F238E27FC236}">
                <a16:creationId xmlns:a16="http://schemas.microsoft.com/office/drawing/2014/main" id="{0D6EB162-01AD-D657-37DF-F41649D12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0" r="5043"/>
          <a:stretch>
            <a:fillRect/>
          </a:stretch>
        </p:blipFill>
        <p:spPr bwMode="auto">
          <a:xfrm>
            <a:off x="5310318" y="10"/>
            <a:ext cx="6876984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329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holding a bag of fruit&#10;&#10;AI-generated content may be incorrect.">
            <a:extLst>
              <a:ext uri="{FF2B5EF4-FFF2-40B4-BE49-F238E27FC236}">
                <a16:creationId xmlns:a16="http://schemas.microsoft.com/office/drawing/2014/main" id="{DF29F887-39B0-B7EB-17AF-B78E068FA4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907" b="-1"/>
          <a:stretch>
            <a:fillRect/>
          </a:stretch>
        </p:blipFill>
        <p:spPr>
          <a:xfrm>
            <a:off x="2521699" y="10"/>
            <a:ext cx="9667124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8833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37981" y="365125"/>
            <a:ext cx="3821194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>
              <a:latin typeface="+mj-lt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000" b="1">
                <a:solidFill>
                  <a:srgbClr val="A2BC9B"/>
                </a:solidFill>
              </a:defRPr>
            </a:pPr>
            <a:r>
              <a:rPr lang="en-US" sz="40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Governance &amp; Sustainability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7981" y="2434201"/>
            <a:ext cx="3821194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defRPr sz="2400">
                <a:solidFill>
                  <a:srgbClr val="2D2D2D"/>
                </a:solidFill>
              </a:defRPr>
            </a:pPr>
            <a:r>
              <a:rPr lang="en-US" sz="2800"/>
              <a:t>Long-term impact and resilience through: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endParaRPr lang="en-US" sz="2800"/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r>
              <a:rPr lang="en-US" sz="2800"/>
              <a:t>A multidisciplinary board;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r>
              <a:rPr lang="en-US" sz="2800"/>
              <a:t>Sustainable funding; 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r>
              <a:rPr lang="en-US" sz="2800"/>
              <a:t>Value-based bundled payment models.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hopping board with spices on top">
            <a:extLst>
              <a:ext uri="{FF2B5EF4-FFF2-40B4-BE49-F238E27FC236}">
                <a16:creationId xmlns:a16="http://schemas.microsoft.com/office/drawing/2014/main" id="{A1675278-D339-7CA5-CFA0-B1FF50EE67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1" r="1" b="1"/>
          <a:stretch>
            <a:fillRect/>
          </a:stretch>
        </p:blipFill>
        <p:spPr>
          <a:xfrm>
            <a:off x="2521699" y="10"/>
            <a:ext cx="9667124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8833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36322" y="365125"/>
            <a:ext cx="467669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>
              <a:latin typeface="+mj-lt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000" b="1">
                <a:solidFill>
                  <a:srgbClr val="A2BC9B"/>
                </a:solidFill>
              </a:defRPr>
            </a:pPr>
            <a:r>
              <a:rPr lang="en-US" sz="40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Join the AFIM Alliance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7981" y="2434201"/>
            <a:ext cx="4375040" cy="3742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defRPr sz="2400">
                <a:solidFill>
                  <a:srgbClr val="2D2D2D"/>
                </a:solidFill>
              </a:defRPr>
            </a:pPr>
            <a:r>
              <a:rPr lang="en-US" sz="2800"/>
              <a:t>Be part of the movement redefining healthcare through Accountable FIM.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r>
              <a:rPr lang="en-US" sz="2800"/>
              <a:t>Collaborate.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r>
              <a:rPr lang="en-US" sz="2800"/>
              <a:t>Measure.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r>
              <a:rPr lang="en-US" sz="2800"/>
              <a:t>Scale.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r>
              <a:rPr lang="en-US" sz="2800"/>
              <a:t>Improve Health.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r>
              <a:rPr lang="en-US" sz="2800"/>
              <a:t>Lower Costs.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r>
              <a:rPr lang="en-US" sz="2800"/>
              <a:t>Advance State, Federal Policy</a:t>
            </a:r>
            <a:endParaRPr lang="en-US" sz="20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0887" y="3752849"/>
            <a:ext cx="3290030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000" b="1">
                <a:solidFill>
                  <a:srgbClr val="A2BC9B"/>
                </a:solidFill>
              </a:defRPr>
            </a:pPr>
            <a:r>
              <a:rPr lang="en-US" sz="36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Join Today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55ACC8-904E-A326-B049-DBDE1DD557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398" b="41995"/>
          <a:stretch>
            <a:fillRect/>
          </a:stretch>
        </p:blipFill>
        <p:spPr>
          <a:xfrm>
            <a:off x="20" y="10"/>
            <a:ext cx="12188805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TextBox 2"/>
          <p:cNvSpPr txBox="1"/>
          <p:nvPr/>
        </p:nvSpPr>
        <p:spPr>
          <a:xfrm>
            <a:off x="4222882" y="3752850"/>
            <a:ext cx="7483463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defRPr sz="2400">
                <a:solidFill>
                  <a:srgbClr val="2D2D2D"/>
                </a:solidFill>
              </a:defRPr>
            </a:pPr>
            <a:r>
              <a:rPr lang="en-US" sz="3200" dirty="0"/>
              <a:t>For partnership and membership information, contact us:</a:t>
            </a:r>
            <a:br>
              <a:rPr lang="en-US" sz="3200" dirty="0"/>
            </a:br>
            <a:endParaRPr lang="en-US" sz="3200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defRPr sz="2400">
                <a:solidFill>
                  <a:srgbClr val="2D2D2D"/>
                </a:solidFill>
              </a:defRPr>
            </a:pPr>
            <a:r>
              <a:rPr lang="en-US" sz="3200" dirty="0">
                <a:hlinkClick r:id="rId3"/>
              </a:rPr>
              <a:t>Alex.Lewin-Zwerdling@AFIMAlliance.org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>
                <a:hlinkClick r:id="rId4"/>
              </a:rPr>
              <a:t>Paul.Lee@AFIMAlliance.org</a:t>
            </a:r>
            <a:endParaRPr lang="en-US" sz="3200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defRPr sz="2400">
                <a:solidFill>
                  <a:srgbClr val="2D2D2D"/>
                </a:solidFill>
              </a:defRPr>
            </a:pPr>
            <a:endParaRPr lang="en-US" sz="3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Woman buying vegetables at supermarket">
            <a:extLst>
              <a:ext uri="{FF2B5EF4-FFF2-40B4-BE49-F238E27FC236}">
                <a16:creationId xmlns:a16="http://schemas.microsoft.com/office/drawing/2014/main" id="{74B6F027-07F8-798B-906F-E0B88B27D0B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r="5907" b="-1"/>
          <a:stretch>
            <a:fillRect/>
          </a:stretch>
        </p:blipFill>
        <p:spPr>
          <a:xfrm>
            <a:off x="2521699" y="10"/>
            <a:ext cx="9667124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8833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37980" y="365125"/>
            <a:ext cx="4302731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>
              <a:latin typeface="+mj-lt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000" b="1">
                <a:solidFill>
                  <a:srgbClr val="A2BC9B"/>
                </a:solidFill>
              </a:defRPr>
            </a:pPr>
            <a:r>
              <a:rPr lang="en-US" sz="40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About the Alliance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7982" y="2071786"/>
            <a:ext cx="6550356" cy="37427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defRPr sz="2400">
                <a:solidFill>
                  <a:srgbClr val="2D2D2D"/>
                </a:solidFill>
              </a:defRPr>
            </a:pPr>
            <a:r>
              <a:rPr lang="en-US" sz="2800" dirty="0"/>
              <a:t>A national nonprofit dedicated to integrating Accountable Food Is Medicine (AFIM) into the nation’s health care systems.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defRPr sz="2400">
                <a:solidFill>
                  <a:srgbClr val="2D2D2D"/>
                </a:solidFill>
              </a:defRPr>
            </a:pPr>
            <a:endParaRPr lang="en-US" sz="2800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defRPr sz="2400">
                <a:solidFill>
                  <a:srgbClr val="2D2D2D"/>
                </a:solidFill>
              </a:defRPr>
            </a:pPr>
            <a:r>
              <a:rPr lang="en-US" sz="2800" i="1" dirty="0"/>
              <a:t>Our mission </a:t>
            </a:r>
            <a:r>
              <a:rPr lang="en-US" sz="2800" dirty="0"/>
              <a:t>is to prevent and reverse chronic disease by making food-based, outcomes-driven nutrition a clinical intervention reimbursable by Medicare, Medicaid and Commercial payers.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134B35-F0DA-9AA8-0851-80C8389F78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090" b="26778"/>
          <a:stretch>
            <a:fillRect/>
          </a:stretch>
        </p:blipFill>
        <p:spPr>
          <a:xfrm>
            <a:off x="3522570" y="10"/>
            <a:ext cx="8666255" cy="685799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75406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59569" y="892840"/>
            <a:ext cx="4627210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>
              <a:latin typeface="+mj-lt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000" b="1">
                <a:solidFill>
                  <a:srgbClr val="A2BC9B"/>
                </a:solidFill>
              </a:defRPr>
            </a:pPr>
            <a:r>
              <a:rPr lang="en-US" sz="36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Why AFIM, Why Now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377" y="605861"/>
            <a:ext cx="73152" cy="5484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132" y="2443480"/>
            <a:ext cx="330012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7554" y="2596769"/>
            <a:ext cx="5498528" cy="361577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/>
          </a:p>
          <a:p>
            <a:pPr marL="5143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r>
              <a:rPr lang="en-US" sz="2800"/>
              <a:t>90% of all health care costs ($5 </a:t>
            </a:r>
            <a:r>
              <a:rPr lang="en-US" sz="2800" b="1"/>
              <a:t>trillion</a:t>
            </a:r>
            <a:r>
              <a:rPr lang="en-US" sz="2800"/>
              <a:t> in 2024) are tied to chronic diseases.</a:t>
            </a:r>
            <a:br>
              <a:rPr lang="en-US" sz="2800"/>
            </a:br>
            <a:endParaRPr lang="en-US" sz="2800"/>
          </a:p>
          <a:p>
            <a:pPr marL="5143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r>
              <a:rPr lang="en-US" sz="2800"/>
              <a:t>60% of Americans have at least one chronic disease. 42% have two or more. 90% aged 65+ have at least one. The incidence rate grows every year.</a:t>
            </a:r>
            <a:br>
              <a:rPr lang="en-US" sz="2800"/>
            </a:br>
            <a:endParaRPr lang="en-US" sz="2800"/>
          </a:p>
          <a:p>
            <a:pPr marL="5143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r>
              <a:rPr lang="en-US" sz="2800"/>
              <a:t>Evidence-based analyses of FIM interventions continue to show results in reversing and preventing chronic disease.</a:t>
            </a:r>
          </a:p>
          <a:p>
            <a:pPr marL="5143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endParaRPr lang="en-US" sz="1400"/>
          </a:p>
          <a:p>
            <a:pPr marL="5143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endParaRPr lang="en-US" sz="140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endParaRPr lang="en-US" sz="1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445CA1-C9FA-B1D2-993E-F5C0F51B67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090" b="21803"/>
          <a:stretch>
            <a:fillRect/>
          </a:stretch>
        </p:blipFill>
        <p:spPr>
          <a:xfrm>
            <a:off x="3522570" y="10"/>
            <a:ext cx="8666255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75406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531342-3734-6629-322C-BBEB1343C597}"/>
              </a:ext>
            </a:extLst>
          </p:cNvPr>
          <p:cNvSpPr txBox="1"/>
          <p:nvPr/>
        </p:nvSpPr>
        <p:spPr>
          <a:xfrm>
            <a:off x="359569" y="1391286"/>
            <a:ext cx="4072865" cy="8521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The Science and the Outcomes are Compelling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377" y="605861"/>
            <a:ext cx="73152" cy="5484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132" y="2443480"/>
            <a:ext cx="330012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2C17E2-22D4-120D-B942-762E71ABA9E9}"/>
              </a:ext>
            </a:extLst>
          </p:cNvPr>
          <p:cNvSpPr txBox="1"/>
          <p:nvPr/>
        </p:nvSpPr>
        <p:spPr>
          <a:xfrm>
            <a:off x="370997" y="3469842"/>
            <a:ext cx="4908460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defTabSz="914400">
              <a:lnSpc>
                <a:spcPct val="90000"/>
              </a:lnSpc>
              <a:spcAft>
                <a:spcPts val="600"/>
              </a:spcAft>
            </a:pPr>
            <a:r>
              <a:rPr lang="en-US" sz="900">
                <a:effectLst/>
              </a:rPr>
              <a:t>Chen AMH, Draime JA, Berman S, Gardner J, Krauss Z, Martinez J. Food as medicine? Exploring the impact of providing healthy foods on adherence and clinical and economic outcomes. </a:t>
            </a:r>
            <a:r>
              <a:rPr lang="en-US" sz="900" err="1">
                <a:effectLst/>
              </a:rPr>
              <a:t>Explor</a:t>
            </a:r>
            <a:r>
              <a:rPr lang="en-US" sz="900">
                <a:effectLst/>
              </a:rPr>
              <a:t> Res Clin Soc Pharm. 2022;5:100129. Published 2022 Mar 18. </a:t>
            </a:r>
            <a:br>
              <a:rPr lang="en-US" sz="900">
                <a:effectLst/>
              </a:rPr>
            </a:br>
            <a:r>
              <a:rPr lang="en-US" sz="900">
                <a:effectLst/>
                <a:hlinkClick r:id="rId3"/>
              </a:rPr>
              <a:t>https://pmc.ncbi.nlm.nih.gov/articles/PMC9032066/?utm_source=chatgpt.com#bb0010</a:t>
            </a:r>
            <a:br>
              <a:rPr lang="en-US" sz="900">
                <a:effectLst/>
              </a:rPr>
            </a:br>
            <a:endParaRPr lang="en-US" sz="900">
              <a:effectLst/>
            </a:endParaRPr>
          </a:p>
          <a:p>
            <a:pPr marR="0" defTabSz="914400">
              <a:lnSpc>
                <a:spcPct val="90000"/>
              </a:lnSpc>
              <a:spcAft>
                <a:spcPts val="600"/>
              </a:spcAft>
            </a:pPr>
            <a:r>
              <a:rPr lang="en-US" sz="900">
                <a:effectLst/>
              </a:rPr>
              <a:t>Steiber, A., Handu, D., </a:t>
            </a:r>
            <a:r>
              <a:rPr lang="en-US" sz="900" err="1">
                <a:effectLst/>
              </a:rPr>
              <a:t>Mantinan</a:t>
            </a:r>
            <a:r>
              <a:rPr lang="en-US" sz="900">
                <a:effectLst/>
              </a:rPr>
              <a:t>, K., &amp; Hagedorn-Hatfield, R. (2025). </a:t>
            </a:r>
            <a:r>
              <a:rPr lang="en-US" sz="900" i="1">
                <a:effectLst/>
              </a:rPr>
              <a:t>Academy of Nutrition and Dietetics’ Food as Medicine Strategic Roadmap</a:t>
            </a:r>
            <a:r>
              <a:rPr lang="en-US" sz="900">
                <a:effectLst/>
              </a:rPr>
              <a:t>. </a:t>
            </a:r>
            <a:r>
              <a:rPr lang="en-US" sz="900" i="1">
                <a:effectLst/>
              </a:rPr>
              <a:t>Journal of the Academy of Nutrition and Dietetics</a:t>
            </a:r>
            <a:r>
              <a:rPr lang="en-US" sz="900">
                <a:effectLst/>
              </a:rPr>
              <a:t>. </a:t>
            </a:r>
            <a:r>
              <a:rPr lang="en-US" sz="900" u="sng">
                <a:effectLst/>
                <a:hlinkClick r:id="rId4"/>
              </a:rPr>
              <a:t>https://www.jandonline.org/article/S2212-2672(25)00497-6/fulltext</a:t>
            </a:r>
            <a:r>
              <a:rPr lang="en-US" sz="900">
                <a:effectLst/>
              </a:rPr>
              <a:t> </a:t>
            </a:r>
            <a:br>
              <a:rPr lang="en-US" sz="900"/>
            </a:br>
            <a:endParaRPr lang="en-US" sz="800">
              <a:effectLst/>
            </a:endParaRPr>
          </a:p>
          <a:p>
            <a:pPr marR="0" defTabSz="914400">
              <a:lnSpc>
                <a:spcPct val="90000"/>
              </a:lnSpc>
              <a:spcAft>
                <a:spcPts val="600"/>
              </a:spcAft>
            </a:pPr>
            <a:r>
              <a:rPr lang="en-US" sz="900">
                <a:effectLst/>
              </a:rPr>
              <a:t>Wang, L., </a:t>
            </a:r>
            <a:r>
              <a:rPr lang="en-US" sz="900" err="1">
                <a:effectLst/>
              </a:rPr>
              <a:t>Cudhea</a:t>
            </a:r>
            <a:r>
              <a:rPr lang="en-US" sz="900">
                <a:effectLst/>
              </a:rPr>
              <a:t>, F., Deng, S., Zhang, F. F., Wong, J. B., Kim, D. D., &amp; </a:t>
            </a:r>
            <a:r>
              <a:rPr lang="en-US" sz="900" err="1">
                <a:effectLst/>
              </a:rPr>
              <a:t>Mozaffarian</a:t>
            </a:r>
            <a:r>
              <a:rPr lang="en-US" sz="900">
                <a:effectLst/>
              </a:rPr>
              <a:t>, D. (2025). Health and economic impact and cost-effectiveness of produce prescriptions for diabetes in 50 U.S. states: A microsimulation study. </a:t>
            </a:r>
            <a:r>
              <a:rPr lang="en-US" sz="900" i="1">
                <a:effectLst/>
              </a:rPr>
              <a:t>Diabetes Care, 48</a:t>
            </a:r>
            <a:r>
              <a:rPr lang="en-US" sz="900">
                <a:effectLst/>
              </a:rPr>
              <a:t>(10), 1783–1793. </a:t>
            </a:r>
            <a:r>
              <a:rPr lang="en-US" sz="900" u="sng">
                <a:effectLst/>
                <a:hlinkClick r:id="rId5"/>
              </a:rPr>
              <a:t>https://pubmed.ncbi.nlm.nih.gov/40767914/</a:t>
            </a:r>
            <a:br>
              <a:rPr lang="en-US" sz="900" u="sng">
                <a:effectLst/>
              </a:rPr>
            </a:br>
            <a:endParaRPr lang="en-US" sz="900">
              <a:effectLst/>
            </a:endParaRPr>
          </a:p>
          <a:p>
            <a:pPr marR="0" defTabSz="914400">
              <a:lnSpc>
                <a:spcPct val="90000"/>
              </a:lnSpc>
              <a:spcAft>
                <a:spcPts val="600"/>
              </a:spcAft>
            </a:pPr>
            <a:r>
              <a:rPr lang="en-US" sz="900">
                <a:effectLst/>
              </a:rPr>
              <a:t>Begley, A., Fisher, I., Butcher, L., Foulkes-Taylor, F., Giglia, R., &amp; Dhaliwal, S. S. (2023). Determining the effectiveness of an adult food literacy program using a matched control group. </a:t>
            </a:r>
            <a:r>
              <a:rPr lang="en-US" sz="900" i="1">
                <a:effectLst/>
              </a:rPr>
              <a:t>Journal of Nutrition Education and Behavior, 55</a:t>
            </a:r>
            <a:r>
              <a:rPr lang="en-US" sz="900">
                <a:effectLst/>
              </a:rPr>
              <a:t>(9), 659–666. </a:t>
            </a:r>
            <a:r>
              <a:rPr lang="en-US" sz="900" u="sng">
                <a:effectLst/>
                <a:hlinkClick r:id="rId6"/>
              </a:rPr>
              <a:t>https://pubmed.ncbi.nlm.nih.gov/37516955/</a:t>
            </a:r>
            <a:endParaRPr lang="en-US" sz="900" u="sng">
              <a:effectLst/>
            </a:endParaRPr>
          </a:p>
          <a:p>
            <a:pPr marR="0" defTabSz="914400">
              <a:lnSpc>
                <a:spcPct val="90000"/>
              </a:lnSpc>
              <a:spcAft>
                <a:spcPts val="600"/>
              </a:spcAft>
            </a:pPr>
            <a:r>
              <a:rPr lang="en-US" sz="900">
                <a:effectLst/>
              </a:rPr>
              <a:t>Wang L, </a:t>
            </a:r>
            <a:r>
              <a:rPr lang="en-US" sz="900" err="1">
                <a:effectLst/>
              </a:rPr>
              <a:t>Cudhea</a:t>
            </a:r>
            <a:r>
              <a:rPr lang="en-US" sz="900">
                <a:effectLst/>
              </a:rPr>
              <a:t> F, Deng S, et al. Health and Economic Impact and Cost-effectiveness of Produce Prescriptions for Diabetes in 50 U.S. States: A Microsimulation Study. Diabetes Care. 2025.</a:t>
            </a:r>
            <a:br>
              <a:rPr lang="en-US" sz="900"/>
            </a:br>
            <a:r>
              <a:rPr lang="en-US" sz="900">
                <a:hlinkClick r:id="rId7"/>
              </a:rPr>
              <a:t>https://pubmed.ncbi.nlm.nih.gov/40767914/</a:t>
            </a:r>
            <a:endParaRPr lang="en-US" sz="900"/>
          </a:p>
          <a:p>
            <a:pPr marR="0" defTabSz="914400">
              <a:lnSpc>
                <a:spcPct val="90000"/>
              </a:lnSpc>
              <a:spcAft>
                <a:spcPts val="600"/>
              </a:spcAft>
            </a:pPr>
            <a:endParaRPr lang="en-US" sz="900">
              <a:effectLst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55EA75-EF7A-B3C1-324F-A98D6397ECD5}"/>
              </a:ext>
            </a:extLst>
          </p:cNvPr>
          <p:cNvSpPr txBox="1"/>
          <p:nvPr/>
        </p:nvSpPr>
        <p:spPr>
          <a:xfrm>
            <a:off x="370997" y="2638067"/>
            <a:ext cx="5723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Dozens of studies, reports and demonstrations confirm </a:t>
            </a:r>
          </a:p>
          <a:p>
            <a:r>
              <a:rPr lang="en-US"/>
              <a:t>the medical efficacy of Food Is Medicine.</a:t>
            </a:r>
          </a:p>
        </p:txBody>
      </p:sp>
    </p:spTree>
    <p:extLst>
      <p:ext uri="{BB962C8B-B14F-4D97-AF65-F5344CB8AC3E}">
        <p14:creationId xmlns:p14="http://schemas.microsoft.com/office/powerpoint/2010/main" val="1520121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lose-up of blueberries">
            <a:extLst>
              <a:ext uri="{FF2B5EF4-FFF2-40B4-BE49-F238E27FC236}">
                <a16:creationId xmlns:a16="http://schemas.microsoft.com/office/drawing/2014/main" id="{FBAD8429-B408-985F-40B9-49D92A143B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907" b="-1"/>
          <a:stretch>
            <a:fillRect/>
          </a:stretch>
        </p:blipFill>
        <p:spPr>
          <a:xfrm>
            <a:off x="2521699" y="10"/>
            <a:ext cx="9667124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8833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96959" y="550622"/>
            <a:ext cx="5619380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>
              <a:latin typeface="+mj-lt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000" b="1">
                <a:solidFill>
                  <a:srgbClr val="A2BC9B"/>
                </a:solidFill>
              </a:defRPr>
            </a:pPr>
            <a:r>
              <a:rPr lang="en-US" sz="40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Rationale for the Alliance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6247" y="2404334"/>
            <a:ext cx="6020796" cy="411838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defRPr sz="2400">
                <a:solidFill>
                  <a:srgbClr val="2D2D2D"/>
                </a:solidFill>
              </a:defRPr>
            </a:pPr>
            <a:r>
              <a:rPr lang="en-US" sz="2800" dirty="0"/>
              <a:t>Food Is Medicine programs continue to have momentum, but they are not sustainable.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endParaRPr lang="en-US" sz="2800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defRPr sz="2400">
                <a:solidFill>
                  <a:srgbClr val="2D2D2D"/>
                </a:solidFill>
              </a:defRPr>
            </a:pPr>
            <a:r>
              <a:rPr lang="en-US" sz="2800" dirty="0"/>
              <a:t>Accountable FIM Alliance: </a:t>
            </a:r>
          </a:p>
          <a:p>
            <a:pPr marL="285750" indent="-514350" defTabSz="9144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  <a:defRPr sz="2400">
                <a:solidFill>
                  <a:srgbClr val="2D2D2D"/>
                </a:solidFill>
              </a:defRPr>
            </a:pPr>
            <a:r>
              <a:rPr lang="en-US" sz="2800" dirty="0"/>
              <a:t>Unifies government &amp; insurance efforts </a:t>
            </a:r>
          </a:p>
          <a:p>
            <a:pPr marL="285750" indent="-514350" defTabSz="9144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  <a:defRPr sz="2400">
                <a:solidFill>
                  <a:srgbClr val="2D2D2D"/>
                </a:solidFill>
              </a:defRPr>
            </a:pPr>
            <a:r>
              <a:rPr lang="en-US" sz="2800" dirty="0"/>
              <a:t>Sets standards for accountability </a:t>
            </a:r>
          </a:p>
          <a:p>
            <a:pPr marL="285750" indent="-514350" defTabSz="9144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  <a:defRPr sz="2400">
                <a:solidFill>
                  <a:srgbClr val="2D2D2D"/>
                </a:solidFill>
              </a:defRPr>
            </a:pPr>
            <a:r>
              <a:rPr lang="en-US" sz="2800" dirty="0"/>
              <a:t>Supports sustainable scale</a:t>
            </a:r>
          </a:p>
          <a:p>
            <a:pPr marL="285750" indent="-514350" defTabSz="9144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  <a:defRPr sz="2400">
                <a:solidFill>
                  <a:srgbClr val="2D2D2D"/>
                </a:solidFill>
              </a:defRPr>
            </a:pPr>
            <a:r>
              <a:rPr lang="en-US" sz="2800" dirty="0"/>
              <a:t>Advances federal, state policies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endParaRPr lang="en-US" sz="2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wo people holding each other's hands">
            <a:extLst>
              <a:ext uri="{FF2B5EF4-FFF2-40B4-BE49-F238E27FC236}">
                <a16:creationId xmlns:a16="http://schemas.microsoft.com/office/drawing/2014/main" id="{D89A47EF-9B55-2257-19E8-0181496C62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907" b="-1"/>
          <a:stretch>
            <a:fillRect/>
          </a:stretch>
        </p:blipFill>
        <p:spPr>
          <a:xfrm>
            <a:off x="2521699" y="10"/>
            <a:ext cx="9667124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8833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37981" y="365125"/>
            <a:ext cx="3821194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>
              <a:latin typeface="+mj-lt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000" b="1">
                <a:solidFill>
                  <a:srgbClr val="A2BC9B"/>
                </a:solidFill>
              </a:defRPr>
            </a:pPr>
            <a:r>
              <a:rPr lang="en-US" sz="40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The AFIM Model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7981" y="2434201"/>
            <a:ext cx="3821194" cy="37427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r>
              <a:rPr lang="en-US" sz="2800" dirty="0"/>
              <a:t>AFIM holds patients, providers, farmers, and payers </a:t>
            </a:r>
            <a:r>
              <a:rPr lang="en-US" sz="2800" b="1" i="1" dirty="0"/>
              <a:t>accountable</a:t>
            </a:r>
            <a:r>
              <a:rPr lang="en-US" sz="2800" dirty="0"/>
              <a:t>.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endParaRPr lang="en-US" sz="28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r>
              <a:rPr lang="en-US" sz="2800" dirty="0"/>
              <a:t>It integrates clinical care, nutrition education, local food sourcing, and measurable outcomes.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erson taking a selfie&#10;&#10;AI-generated content may be incorrect.">
            <a:extLst>
              <a:ext uri="{FF2B5EF4-FFF2-40B4-BE49-F238E27FC236}">
                <a16:creationId xmlns:a16="http://schemas.microsoft.com/office/drawing/2014/main" id="{0227D493-139F-D2E1-BE83-9B115F7E91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091" b="45964"/>
          <a:stretch>
            <a:fillRect/>
          </a:stretch>
        </p:blipFill>
        <p:spPr>
          <a:xfrm>
            <a:off x="8527099" y="10"/>
            <a:ext cx="3661726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4" name="Picture 3" descr="A close-up of a person wearing a scrubs&#10;&#10;AI-generated content may be incorrect.">
            <a:extLst>
              <a:ext uri="{FF2B5EF4-FFF2-40B4-BE49-F238E27FC236}">
                <a16:creationId xmlns:a16="http://schemas.microsoft.com/office/drawing/2014/main" id="{349F17AB-6600-6B4B-998A-8E7D3BB522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946" b="50321"/>
          <a:stretch>
            <a:fillRect/>
          </a:stretch>
        </p:blipFill>
        <p:spPr>
          <a:xfrm>
            <a:off x="5113981" y="10"/>
            <a:ext cx="4117038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Picture 6" descr="A person in a blue shirt&#10;&#10;AI-generated content may be incorrect.">
            <a:extLst>
              <a:ext uri="{FF2B5EF4-FFF2-40B4-BE49-F238E27FC236}">
                <a16:creationId xmlns:a16="http://schemas.microsoft.com/office/drawing/2014/main" id="{C0284826-C0E3-618A-3440-2438A4FE29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550" b="67800"/>
          <a:stretch>
            <a:fillRect/>
          </a:stretch>
        </p:blipFill>
        <p:spPr>
          <a:xfrm>
            <a:off x="5167007" y="3456432"/>
            <a:ext cx="7021817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1419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0790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7939" y="685800"/>
            <a:ext cx="49210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000" b="1">
                <a:solidFill>
                  <a:srgbClr val="A2BC9B"/>
                </a:solidFill>
              </a:defRPr>
            </a:pPr>
            <a:r>
              <a:rPr lang="en-US" sz="3400" kern="12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Our Pillars of Action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798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796" y="2089941"/>
            <a:ext cx="4969145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7939" y="2514600"/>
            <a:ext cx="4921056" cy="3666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Driving the transformation of food and health systems through: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r>
              <a:rPr lang="en-US" sz="2800" dirty="0"/>
              <a:t>Advocacy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r>
              <a:rPr lang="en-US" sz="2800" dirty="0"/>
              <a:t>Policy Development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r>
              <a:rPr lang="en-US" sz="2800" dirty="0"/>
              <a:t>Member Engagement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r>
              <a:rPr lang="en-US" sz="2800" dirty="0"/>
              <a:t>Education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r>
              <a:rPr lang="en-US" sz="2800" dirty="0"/>
              <a:t>Research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3835B2-8A0F-1081-A4E7-B61A0D63AF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127" r="1" b="1"/>
          <a:stretch>
            <a:fillRect/>
          </a:stretch>
        </p:blipFill>
        <p:spPr>
          <a:xfrm>
            <a:off x="2521699" y="10"/>
            <a:ext cx="9667124" cy="6857990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8833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37981" y="365125"/>
            <a:ext cx="3821194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>
              <a:latin typeface="+mj-lt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000" b="1">
                <a:solidFill>
                  <a:srgbClr val="A2BC9B"/>
                </a:solidFill>
              </a:defRPr>
            </a:pPr>
            <a:r>
              <a:rPr lang="en-US" sz="40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Year 1 Goals 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(2025–2026)</a:t>
            </a:r>
          </a:p>
        </p:txBody>
      </p:sp>
      <p:graphicFrame>
        <p:nvGraphicFramePr>
          <p:cNvPr id="52" name="TextBox 2">
            <a:extLst>
              <a:ext uri="{FF2B5EF4-FFF2-40B4-BE49-F238E27FC236}">
                <a16:creationId xmlns:a16="http://schemas.microsoft.com/office/drawing/2014/main" id="{717F4192-C9DB-14DA-C929-FE4F63645C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7544811"/>
              </p:ext>
            </p:extLst>
          </p:nvPr>
        </p:nvGraphicFramePr>
        <p:xfrm>
          <a:off x="837980" y="2434201"/>
          <a:ext cx="4660611" cy="3742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87FD29-1247-ED6A-96CE-5E3BA8C21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A80660-50B2-3193-4C18-E33AE164F3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11" r="1" b="1"/>
          <a:stretch>
            <a:fillRect/>
          </a:stretch>
        </p:blipFill>
        <p:spPr>
          <a:xfrm>
            <a:off x="2521699" y="10"/>
            <a:ext cx="9667124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8833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CD1D52-ED2E-9D15-FC22-7C982410044B}"/>
              </a:ext>
            </a:extLst>
          </p:cNvPr>
          <p:cNvSpPr txBox="1"/>
          <p:nvPr/>
        </p:nvSpPr>
        <p:spPr>
          <a:xfrm>
            <a:off x="264957" y="718693"/>
            <a:ext cx="5144120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000" b="1">
                <a:solidFill>
                  <a:srgbClr val="A2BC9B"/>
                </a:solidFill>
              </a:defRPr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Federal AFIM Legislation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2FFFBE-F86B-51F3-73FE-0D14E5924D7B}"/>
              </a:ext>
            </a:extLst>
          </p:cNvPr>
          <p:cNvSpPr txBox="1"/>
          <p:nvPr/>
        </p:nvSpPr>
        <p:spPr>
          <a:xfrm>
            <a:off x="134862" y="2265037"/>
            <a:ext cx="6550357" cy="41596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defRPr sz="2400">
                <a:solidFill>
                  <a:srgbClr val="2D2D2D"/>
                </a:solidFill>
              </a:defRPr>
            </a:pPr>
            <a:r>
              <a:rPr lang="en-US" sz="2800" dirty="0"/>
              <a:t>The Accountable Food Is Medicine Demonstration Act</a:t>
            </a:r>
          </a:p>
          <a:p>
            <a:pPr marL="4572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r>
              <a:rPr lang="en-US" sz="2800" dirty="0"/>
              <a:t>Bipartisan House &amp; Senate bill</a:t>
            </a:r>
          </a:p>
          <a:p>
            <a:pPr marL="4572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r>
              <a:rPr lang="en-US" sz="2800" dirty="0"/>
              <a:t>Requires at least 5 CMMI AFIM demonstrations</a:t>
            </a:r>
          </a:p>
          <a:p>
            <a:pPr marL="4572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r>
              <a:rPr lang="en-US" sz="2800" dirty="0"/>
              <a:t>Requires a payment for bundled services</a:t>
            </a:r>
          </a:p>
          <a:p>
            <a:pPr marL="4572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r>
              <a:rPr lang="en-US" sz="2800" dirty="0"/>
              <a:t>Focused on outcomes - reversing, preventing top chronic diseases</a:t>
            </a:r>
          </a:p>
          <a:p>
            <a:pPr marL="4572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r>
              <a:rPr lang="en-US" sz="2800" dirty="0"/>
              <a:t>Emphasize local, regen ag produce sourcing</a:t>
            </a:r>
          </a:p>
          <a:p>
            <a:pPr marL="4572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r>
              <a:rPr lang="en-US" sz="2800" dirty="0"/>
              <a:t>Accountability at all levels</a:t>
            </a:r>
          </a:p>
          <a:p>
            <a:pPr marL="4572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endParaRPr lang="en-US" sz="24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endParaRPr lang="en-US" sz="20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972298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</TotalTime>
  <Words>831</Words>
  <Application>Microsoft Office PowerPoint</Application>
  <PresentationFormat>Custom</PresentationFormat>
  <Paragraphs>99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Makerly Duarte</dc:creator>
  <cp:keywords/>
  <dc:description>generated using python-pptx</dc:description>
  <cp:lastModifiedBy>Makerly Duarte</cp:lastModifiedBy>
  <cp:revision>3</cp:revision>
  <dcterms:created xsi:type="dcterms:W3CDTF">2013-01-27T09:14:16Z</dcterms:created>
  <dcterms:modified xsi:type="dcterms:W3CDTF">2025-11-21T17:19:55Z</dcterms:modified>
  <cp:category/>
</cp:coreProperties>
</file>